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85" r:id="rId4"/>
    <p:sldId id="286" r:id="rId5"/>
    <p:sldId id="287" r:id="rId6"/>
    <p:sldId id="282" r:id="rId7"/>
    <p:sldId id="288" r:id="rId8"/>
    <p:sldId id="284" r:id="rId9"/>
    <p:sldId id="289" r:id="rId10"/>
    <p:sldId id="283" r:id="rId11"/>
    <p:sldId id="273" r:id="rId1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40CB"/>
    <a:srgbClr val="5BFFFB"/>
    <a:srgbClr val="00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ABB243-87A7-476C-9916-F5584F69F072}" type="datetimeFigureOut">
              <a:rPr lang="fr-FR" smtClean="0"/>
              <a:t>24/04/2024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129443-ECBD-4E0F-8E7D-4D144E9EE809}" type="slidenum">
              <a:rPr lang="fr-FR" smtClean="0"/>
              <a:t>‹N°›</a:t>
            </a:fld>
            <a:endParaRPr lang="fr-FR"/>
          </a:p>
        </p:txBody>
      </p:sp>
    </p:spTree>
    <p:extLst>
      <p:ext uri="{BB962C8B-B14F-4D97-AF65-F5344CB8AC3E}">
        <p14:creationId xmlns:p14="http://schemas.microsoft.com/office/powerpoint/2010/main" val="611831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t>Petit point sur la compensation : rôle clef en apnée : il n’est pas possible de rester à attendre que ça passe, ou de remonter pour essayer de faire passer mieux l’oreille . . .     Petit rappel d’en quoi ça consiste.</a:t>
            </a:r>
          </a:p>
          <a:p>
            <a:pPr eaLnBrk="1" hangingPunct="1">
              <a:spcBef>
                <a:spcPct val="0"/>
              </a:spcBef>
            </a:pPr>
            <a:endParaRPr lang="fr-FR"/>
          </a:p>
          <a:p>
            <a:pPr eaLnBrk="1" hangingPunct="1">
              <a:spcBef>
                <a:spcPct val="0"/>
              </a:spcBef>
            </a:pPr>
            <a:r>
              <a:rPr lang="fr-FR"/>
              <a:t>A mesure que l’on descend sous l’eau, la pression de l’eau exerce une force sur le diaphragme, qui va se déformer. </a:t>
            </a:r>
          </a:p>
          <a:p>
            <a:pPr eaLnBrk="1" hangingPunct="1">
              <a:spcBef>
                <a:spcPct val="0"/>
              </a:spcBef>
            </a:pPr>
            <a:r>
              <a:rPr lang="fr-FR"/>
              <a:t>-&gt; apparition d’une douleur, il faut compenser en injectant de l’air de l’autre coté. Le tympan reprend sa forme : OUF ça va mieux </a:t>
            </a:r>
            <a:r>
              <a:rPr lang="fr-FR">
                <a:sym typeface="Wingdings" pitchFamily="2" charset="2"/>
              </a:rPr>
              <a:t></a:t>
            </a:r>
            <a:endParaRPr lang="fr-FR"/>
          </a:p>
          <a:p>
            <a:pPr eaLnBrk="1" hangingPunct="1">
              <a:spcBef>
                <a:spcPct val="0"/>
              </a:spcBef>
            </a:pPr>
            <a:endParaRPr lang="fr-FR"/>
          </a:p>
          <a:p>
            <a:pPr eaLnBrk="1" hangingPunct="1">
              <a:spcBef>
                <a:spcPct val="0"/>
              </a:spcBef>
            </a:pPr>
            <a:r>
              <a:rPr lang="fr-FR"/>
              <a:t>3 principales méthodes de compensation : Manœuvre de Valsalva. Bien connue ;   la methode de Frenzel piston avec la langue contre le voile du palais (assez technique, mais moins traumatisant) ;  la BTV : béance tubaire volontaire :  Par consience des muscle peristaphylins, on peut ouvrir le conduit qui relie l’oreille la cavité buccale à l’oreille interne, et par différence de pression, l’air vient naturellement compenser.</a:t>
            </a:r>
          </a:p>
          <a:p>
            <a:pPr eaLnBrk="1" hangingPunct="1">
              <a:spcBef>
                <a:spcPct val="0"/>
              </a:spcBef>
            </a:pPr>
            <a:endParaRPr lang="fr-FR"/>
          </a:p>
          <a:p>
            <a:pPr eaLnBrk="1" hangingPunct="1">
              <a:spcBef>
                <a:spcPct val="0"/>
              </a:spcBef>
            </a:pPr>
            <a:r>
              <a:rPr lang="fr-FR"/>
              <a:t>En apnée, la compensation peut être un facteur limitant, et il ne faut pas forcer un passage d’oreille, sous peine de terminer prématurément la sortie . . .  En effet, etant donné que l’on effectue une grand nombre de descentes et remontées, par rapport à la plongée scaphandre, on sollicite d’avantage le tympan…</a:t>
            </a:r>
          </a:p>
        </p:txBody>
      </p:sp>
      <p:sp>
        <p:nvSpPr>
          <p:cNvPr id="2560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BD59A8-4210-407A-B1BA-69BFC6033DB7}" type="slidenum">
              <a:rPr lang="fr-FR" smtClean="0"/>
              <a:pPr fontAlgn="base">
                <a:spcBef>
                  <a:spcPct val="0"/>
                </a:spcBef>
                <a:spcAft>
                  <a:spcPct val="0"/>
                </a:spcAft>
                <a:defRPr/>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apnee.ffessm.fr/index.htm"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CCFC4921-CDFB-45FE-A996-9E4B12ABF53C}" type="datetimeFigureOut">
              <a:rPr lang="fr-FR"/>
              <a:pPr>
                <a:defRPr/>
              </a:pPr>
              <a:t>24/04/2024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48CD874-145A-4DE6-B8AF-A05FEC563720}" type="slidenum">
              <a:rPr lang="fr-FR"/>
              <a:pPr>
                <a:defRPr/>
              </a:pPr>
              <a:t>‹N°›</a:t>
            </a:fld>
            <a:endParaRPr lang="fr-FR"/>
          </a:p>
        </p:txBody>
      </p:sp>
    </p:spTree>
    <p:extLst>
      <p:ext uri="{BB962C8B-B14F-4D97-AF65-F5344CB8AC3E}">
        <p14:creationId xmlns:p14="http://schemas.microsoft.com/office/powerpoint/2010/main" val="241220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D3D0E950-22F3-46AD-8026-6CF77A65DDB6}" type="datetimeFigureOut">
              <a:rPr lang="fr-FR"/>
              <a:pPr>
                <a:defRPr/>
              </a:pPr>
              <a:t>24/04/2024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E3311A0-A8EA-41CD-B3B0-F95F11157390}" type="slidenum">
              <a:rPr lang="fr-FR"/>
              <a:pPr>
                <a:defRPr/>
              </a:pPr>
              <a:t>‹N°›</a:t>
            </a:fld>
            <a:endParaRPr lang="fr-FR"/>
          </a:p>
        </p:txBody>
      </p:sp>
    </p:spTree>
    <p:extLst>
      <p:ext uri="{BB962C8B-B14F-4D97-AF65-F5344CB8AC3E}">
        <p14:creationId xmlns:p14="http://schemas.microsoft.com/office/powerpoint/2010/main" val="162321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979D4418-3FA3-429A-B693-8B02E4977592}" type="datetimeFigureOut">
              <a:rPr lang="fr-FR"/>
              <a:pPr>
                <a:defRPr/>
              </a:pPr>
              <a:t>24/04/2024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9D1BB15-C706-4A80-854F-41FA55D654BB}" type="slidenum">
              <a:rPr lang="fr-FR"/>
              <a:pPr>
                <a:defRPr/>
              </a:pPr>
              <a:t>‹N°›</a:t>
            </a:fld>
            <a:endParaRPr lang="fr-FR"/>
          </a:p>
        </p:txBody>
      </p:sp>
    </p:spTree>
    <p:extLst>
      <p:ext uri="{BB962C8B-B14F-4D97-AF65-F5344CB8AC3E}">
        <p14:creationId xmlns:p14="http://schemas.microsoft.com/office/powerpoint/2010/main" val="3706357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pic>
        <p:nvPicPr>
          <p:cNvPr id="2" name="Picture 2" descr="http://apnee.ffessm.fr/Fichiers_presentation/logo-CNAt.gif">
            <a:hlinkClick r:id="rId2"/>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858000" y="5786438"/>
            <a:ext cx="21526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userDrawn="1"/>
        </p:nvSpPr>
        <p:spPr>
          <a:xfrm>
            <a:off x="214313" y="6286500"/>
            <a:ext cx="4143375" cy="369888"/>
          </a:xfrm>
          <a:prstGeom prst="rect">
            <a:avLst/>
          </a:prstGeom>
          <a:noFill/>
        </p:spPr>
        <p:txBody>
          <a:bodyPr>
            <a:spAutoFit/>
          </a:bodyPr>
          <a:lstStyle/>
          <a:p>
            <a:pPr fontAlgn="auto">
              <a:spcBef>
                <a:spcPts val="0"/>
              </a:spcBef>
              <a:spcAft>
                <a:spcPts val="0"/>
              </a:spcAft>
              <a:defRPr/>
            </a:pPr>
            <a:r>
              <a:rPr lang="fr-FR" dirty="0">
                <a:solidFill>
                  <a:schemeClr val="accent1">
                    <a:lumMod val="60000"/>
                    <a:lumOff val="40000"/>
                  </a:schemeClr>
                </a:solidFill>
                <a:latin typeface="+mn-lt"/>
                <a:cs typeface="+mn-cs"/>
              </a:rPr>
              <a:t>Formation passerelle – Novembre 2008</a:t>
            </a:r>
          </a:p>
        </p:txBody>
      </p:sp>
    </p:spTree>
    <p:extLst>
      <p:ext uri="{BB962C8B-B14F-4D97-AF65-F5344CB8AC3E}">
        <p14:creationId xmlns:p14="http://schemas.microsoft.com/office/powerpoint/2010/main" val="41576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0B330BAB-3B00-4C17-AFE0-6C249CB5A370}" type="datetimeFigureOut">
              <a:rPr lang="fr-FR"/>
              <a:pPr>
                <a:defRPr/>
              </a:pPr>
              <a:t>24/04/2024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CD0F35E-7BAF-4A1D-B113-4B67DA87B035}" type="slidenum">
              <a:rPr lang="fr-FR"/>
              <a:pPr>
                <a:defRPr/>
              </a:pPr>
              <a:t>‹N°›</a:t>
            </a:fld>
            <a:endParaRPr lang="fr-FR"/>
          </a:p>
        </p:txBody>
      </p:sp>
    </p:spTree>
    <p:extLst>
      <p:ext uri="{BB962C8B-B14F-4D97-AF65-F5344CB8AC3E}">
        <p14:creationId xmlns:p14="http://schemas.microsoft.com/office/powerpoint/2010/main" val="2454158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1E8559C7-BB92-44F9-A593-E160302FF938}" type="datetimeFigureOut">
              <a:rPr lang="fr-FR"/>
              <a:pPr>
                <a:defRPr/>
              </a:pPr>
              <a:t>24/04/2024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B169120-C57D-4B40-B95B-2A3DBB8F6BFA}" type="slidenum">
              <a:rPr lang="fr-FR"/>
              <a:pPr>
                <a:defRPr/>
              </a:pPr>
              <a:t>‹N°›</a:t>
            </a:fld>
            <a:endParaRPr lang="fr-FR"/>
          </a:p>
        </p:txBody>
      </p:sp>
    </p:spTree>
    <p:extLst>
      <p:ext uri="{BB962C8B-B14F-4D97-AF65-F5344CB8AC3E}">
        <p14:creationId xmlns:p14="http://schemas.microsoft.com/office/powerpoint/2010/main" val="3527964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596E1EE3-CC20-405B-A85B-5FC77DC12924}" type="datetimeFigureOut">
              <a:rPr lang="fr-FR"/>
              <a:pPr>
                <a:defRPr/>
              </a:pPr>
              <a:t>24/04/2024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5BADD60-97CD-42E6-93D1-172776259E02}" type="slidenum">
              <a:rPr lang="fr-FR"/>
              <a:pPr>
                <a:defRPr/>
              </a:pPr>
              <a:t>‹N°›</a:t>
            </a:fld>
            <a:endParaRPr lang="fr-FR"/>
          </a:p>
        </p:txBody>
      </p:sp>
    </p:spTree>
    <p:extLst>
      <p:ext uri="{BB962C8B-B14F-4D97-AF65-F5344CB8AC3E}">
        <p14:creationId xmlns:p14="http://schemas.microsoft.com/office/powerpoint/2010/main" val="1908229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CF9FF8EB-8A78-4EC3-A157-26A64C6EDB97}" type="datetimeFigureOut">
              <a:rPr lang="fr-FR"/>
              <a:pPr>
                <a:defRPr/>
              </a:pPr>
              <a:t>24/04/2024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8F8D986A-8732-41DA-AF08-C23D8406D974}" type="slidenum">
              <a:rPr lang="fr-FR"/>
              <a:pPr>
                <a:defRPr/>
              </a:pPr>
              <a:t>‹N°›</a:t>
            </a:fld>
            <a:endParaRPr lang="fr-FR"/>
          </a:p>
        </p:txBody>
      </p:sp>
    </p:spTree>
    <p:extLst>
      <p:ext uri="{BB962C8B-B14F-4D97-AF65-F5344CB8AC3E}">
        <p14:creationId xmlns:p14="http://schemas.microsoft.com/office/powerpoint/2010/main" val="2148546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6453BAA5-28E7-4094-90D5-88059907E2E3}" type="datetimeFigureOut">
              <a:rPr lang="fr-FR"/>
              <a:pPr>
                <a:defRPr/>
              </a:pPr>
              <a:t>24/04/2024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0C2CC52E-8A2A-4235-BDFF-887F7747EADB}" type="slidenum">
              <a:rPr lang="fr-FR"/>
              <a:pPr>
                <a:defRPr/>
              </a:pPr>
              <a:t>‹N°›</a:t>
            </a:fld>
            <a:endParaRPr lang="fr-FR"/>
          </a:p>
        </p:txBody>
      </p:sp>
    </p:spTree>
    <p:extLst>
      <p:ext uri="{BB962C8B-B14F-4D97-AF65-F5344CB8AC3E}">
        <p14:creationId xmlns:p14="http://schemas.microsoft.com/office/powerpoint/2010/main" val="3992038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B4ECF910-0539-4AD3-89C8-CD3771CA2E6D}" type="datetimeFigureOut">
              <a:rPr lang="fr-FR"/>
              <a:pPr>
                <a:defRPr/>
              </a:pPr>
              <a:t>24/04/2024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A8D8FCAC-B969-457C-903F-E829F0680CE0}" type="slidenum">
              <a:rPr lang="fr-FR"/>
              <a:pPr>
                <a:defRPr/>
              </a:pPr>
              <a:t>‹N°›</a:t>
            </a:fld>
            <a:endParaRPr lang="fr-FR"/>
          </a:p>
        </p:txBody>
      </p:sp>
    </p:spTree>
    <p:extLst>
      <p:ext uri="{BB962C8B-B14F-4D97-AF65-F5344CB8AC3E}">
        <p14:creationId xmlns:p14="http://schemas.microsoft.com/office/powerpoint/2010/main" val="514450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11584B14-D5CD-45D5-9B0D-934B3DD5B605}" type="datetimeFigureOut">
              <a:rPr lang="fr-FR"/>
              <a:pPr>
                <a:defRPr/>
              </a:pPr>
              <a:t>24/04/2024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A8CC9AE-525D-406D-9092-6F47B2A6AC99}" type="slidenum">
              <a:rPr lang="fr-FR"/>
              <a:pPr>
                <a:defRPr/>
              </a:pPr>
              <a:t>‹N°›</a:t>
            </a:fld>
            <a:endParaRPr lang="fr-FR"/>
          </a:p>
        </p:txBody>
      </p:sp>
    </p:spTree>
    <p:extLst>
      <p:ext uri="{BB962C8B-B14F-4D97-AF65-F5344CB8AC3E}">
        <p14:creationId xmlns:p14="http://schemas.microsoft.com/office/powerpoint/2010/main" val="274182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5513D15-2DCE-4F23-ACD4-ED1562E72431}" type="datetimeFigureOut">
              <a:rPr lang="fr-FR"/>
              <a:pPr>
                <a:defRPr/>
              </a:pPr>
              <a:t>24/04/2024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84459D3-A526-43C3-965B-7748C9E7566F}" type="slidenum">
              <a:rPr lang="fr-FR"/>
              <a:pPr>
                <a:defRPr/>
              </a:pPr>
              <a:t>‹N°›</a:t>
            </a:fld>
            <a:endParaRPr lang="fr-FR"/>
          </a:p>
        </p:txBody>
      </p:sp>
    </p:spTree>
    <p:extLst>
      <p:ext uri="{BB962C8B-B14F-4D97-AF65-F5344CB8AC3E}">
        <p14:creationId xmlns:p14="http://schemas.microsoft.com/office/powerpoint/2010/main" val="1788410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5206680-BD96-4955-B1E3-153961396E90}" type="datetimeFigureOut">
              <a:rPr lang="fr-FR"/>
              <a:pPr>
                <a:defRPr/>
              </a:pPr>
              <a:t>24/04/2024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2EF01BA-B0D3-4034-944F-140A305F2CB0}"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0528" y="260648"/>
            <a:ext cx="8998693" cy="4462760"/>
          </a:xfrm>
          <a:prstGeom prst="rect">
            <a:avLst/>
          </a:prstGeom>
          <a:noFill/>
        </p:spPr>
        <p:txBody>
          <a:bodyPr wrap="square">
            <a:spAutoFit/>
          </a:bodyPr>
          <a:lstStyle/>
          <a:p>
            <a:pPr algn="ctr" fontAlgn="auto">
              <a:spcBef>
                <a:spcPts val="0"/>
              </a:spcBef>
              <a:spcAft>
                <a:spcPts val="0"/>
              </a:spcAft>
              <a:defRPr/>
            </a:pPr>
            <a:r>
              <a:rPr lang="fr-FR" sz="6000" dirty="0">
                <a:solidFill>
                  <a:srgbClr val="5BFFFB"/>
                </a:solidFill>
                <a:effectLst>
                  <a:outerShdw blurRad="38100" dist="38100" dir="2700000" algn="tl">
                    <a:srgbClr val="000000">
                      <a:alpha val="43137"/>
                    </a:srgbClr>
                  </a:outerShdw>
                </a:effectLst>
                <a:latin typeface="+mn-lt"/>
                <a:cs typeface="+mn-cs"/>
              </a:rPr>
              <a:t>	Formation </a:t>
            </a:r>
            <a:r>
              <a:rPr lang="fr-FR" sz="6000" dirty="0">
                <a:solidFill>
                  <a:schemeClr val="bg1"/>
                </a:solidFill>
                <a:effectLst>
                  <a:outerShdw blurRad="38100" dist="38100" dir="2700000" algn="tl">
                    <a:srgbClr val="000000">
                      <a:alpha val="43137"/>
                    </a:srgbClr>
                  </a:outerShdw>
                </a:effectLst>
                <a:latin typeface="+mn-lt"/>
                <a:cs typeface="+mn-cs"/>
              </a:rPr>
              <a:t>A</a:t>
            </a:r>
            <a:r>
              <a:rPr lang="fr-FR" sz="6000" dirty="0">
                <a:solidFill>
                  <a:srgbClr val="5BFFFB"/>
                </a:solidFill>
                <a:effectLst>
                  <a:outerShdw blurRad="38100" dist="38100" dir="2700000" algn="tl">
                    <a:srgbClr val="000000">
                      <a:alpha val="43137"/>
                    </a:srgbClr>
                  </a:outerShdw>
                </a:effectLst>
                <a:latin typeface="+mn-lt"/>
                <a:cs typeface="+mn-cs"/>
              </a:rPr>
              <a:t>pnéiste </a:t>
            </a:r>
          </a:p>
          <a:p>
            <a:pPr algn="ctr" fontAlgn="auto">
              <a:spcBef>
                <a:spcPts val="0"/>
              </a:spcBef>
              <a:spcAft>
                <a:spcPts val="0"/>
              </a:spcAft>
              <a:defRPr/>
            </a:pPr>
            <a:r>
              <a:rPr lang="fr-FR" sz="6000" dirty="0">
                <a:solidFill>
                  <a:schemeClr val="bg1"/>
                </a:solidFill>
                <a:effectLst>
                  <a:outerShdw blurRad="38100" dist="38100" dir="2700000" algn="tl">
                    <a:srgbClr val="000000">
                      <a:alpha val="43137"/>
                    </a:srgbClr>
                  </a:outerShdw>
                </a:effectLst>
                <a:latin typeface="+mn-lt"/>
                <a:cs typeface="+mn-cs"/>
              </a:rPr>
              <a:t>C</a:t>
            </a:r>
            <a:r>
              <a:rPr lang="fr-FR" sz="6000" dirty="0">
                <a:solidFill>
                  <a:srgbClr val="5BFFFB"/>
                </a:solidFill>
                <a:effectLst>
                  <a:outerShdw blurRad="38100" dist="38100" dir="2700000" algn="tl">
                    <a:srgbClr val="000000">
                      <a:alpha val="43137"/>
                    </a:srgbClr>
                  </a:outerShdw>
                </a:effectLst>
                <a:latin typeface="+mn-lt"/>
                <a:cs typeface="+mn-cs"/>
              </a:rPr>
              <a:t>onfirmé en </a:t>
            </a:r>
            <a:r>
              <a:rPr lang="fr-FR" sz="6000" dirty="0">
                <a:solidFill>
                  <a:schemeClr val="bg1"/>
                </a:solidFill>
                <a:effectLst>
                  <a:outerShdw blurRad="38100" dist="38100" dir="2700000" algn="tl">
                    <a:srgbClr val="000000">
                      <a:alpha val="43137"/>
                    </a:srgbClr>
                  </a:outerShdw>
                </a:effectLst>
                <a:latin typeface="+mn-lt"/>
                <a:cs typeface="+mn-cs"/>
              </a:rPr>
              <a:t>E</a:t>
            </a:r>
            <a:r>
              <a:rPr lang="fr-FR" sz="6000" dirty="0">
                <a:solidFill>
                  <a:srgbClr val="5BFFFB"/>
                </a:solidFill>
                <a:effectLst>
                  <a:outerShdw blurRad="38100" dist="38100" dir="2700000" algn="tl">
                    <a:srgbClr val="000000">
                      <a:alpha val="43137"/>
                    </a:srgbClr>
                  </a:outerShdw>
                </a:effectLst>
                <a:latin typeface="+mn-lt"/>
                <a:cs typeface="+mn-cs"/>
              </a:rPr>
              <a:t>au </a:t>
            </a:r>
            <a:r>
              <a:rPr lang="fr-FR" sz="6000" dirty="0">
                <a:solidFill>
                  <a:schemeClr val="bg1"/>
                </a:solidFill>
                <a:effectLst>
                  <a:outerShdw blurRad="38100" dist="38100" dir="2700000" algn="tl">
                    <a:srgbClr val="000000">
                      <a:alpha val="43137"/>
                    </a:srgbClr>
                  </a:outerShdw>
                </a:effectLst>
                <a:latin typeface="+mn-lt"/>
                <a:cs typeface="+mn-cs"/>
              </a:rPr>
              <a:t>L</a:t>
            </a:r>
            <a:r>
              <a:rPr lang="fr-FR" sz="6000" dirty="0">
                <a:solidFill>
                  <a:srgbClr val="5BFFFB"/>
                </a:solidFill>
                <a:effectLst>
                  <a:outerShdw blurRad="38100" dist="38100" dir="2700000" algn="tl">
                    <a:srgbClr val="000000">
                      <a:alpha val="43137"/>
                    </a:srgbClr>
                  </a:outerShdw>
                </a:effectLst>
                <a:latin typeface="+mn-lt"/>
                <a:cs typeface="+mn-cs"/>
              </a:rPr>
              <a:t>ibre</a:t>
            </a:r>
          </a:p>
          <a:p>
            <a:pPr fontAlgn="auto">
              <a:spcBef>
                <a:spcPts val="0"/>
              </a:spcBef>
              <a:spcAft>
                <a:spcPts val="0"/>
              </a:spcAft>
              <a:defRPr/>
            </a:pPr>
            <a:endParaRPr lang="fr-FR" sz="6000" dirty="0">
              <a:solidFill>
                <a:srgbClr val="5BFFFB"/>
              </a:solidFill>
              <a:effectLst>
                <a:outerShdw blurRad="38100" dist="38100" dir="2700000" algn="tl">
                  <a:srgbClr val="000000">
                    <a:alpha val="43137"/>
                  </a:srgbClr>
                </a:outerShdw>
              </a:effectLst>
              <a:latin typeface="+mn-lt"/>
              <a:cs typeface="+mn-cs"/>
            </a:endParaRPr>
          </a:p>
          <a:p>
            <a:pPr fontAlgn="auto">
              <a:spcBef>
                <a:spcPts val="0"/>
              </a:spcBef>
              <a:spcAft>
                <a:spcPts val="0"/>
              </a:spcAft>
              <a:defRPr/>
            </a:pPr>
            <a:r>
              <a:rPr lang="fr-FR" sz="6000" dirty="0">
                <a:solidFill>
                  <a:srgbClr val="5BFFFB"/>
                </a:solidFill>
                <a:effectLst>
                  <a:outerShdw blurRad="38100" dist="38100" dir="2700000" algn="tl">
                    <a:srgbClr val="000000">
                      <a:alpha val="43137"/>
                    </a:srgbClr>
                  </a:outerShdw>
                </a:effectLst>
                <a:latin typeface="+mn-lt"/>
                <a:cs typeface="+mn-cs"/>
              </a:rPr>
              <a:t>		La compensation</a:t>
            </a:r>
          </a:p>
          <a:p>
            <a:pPr algn="ctr" fontAlgn="auto">
              <a:spcBef>
                <a:spcPts val="0"/>
              </a:spcBef>
              <a:spcAft>
                <a:spcPts val="0"/>
              </a:spcAft>
              <a:defRPr/>
            </a:pPr>
            <a:r>
              <a:rPr lang="fr-FR" sz="4400" b="1" dirty="0">
                <a:solidFill>
                  <a:schemeClr val="bg1"/>
                </a:solidFill>
                <a:effectLst>
                  <a:outerShdw blurRad="38100" dist="38100" dir="2700000" algn="tl">
                    <a:srgbClr val="000000">
                      <a:alpha val="43137"/>
                    </a:srgbClr>
                  </a:outerShdw>
                </a:effectLst>
                <a:latin typeface="+mn-lt"/>
                <a:cs typeface="+mn-cs"/>
              </a:rPr>
              <a:t>V2</a:t>
            </a:r>
          </a:p>
        </p:txBody>
      </p:sp>
      <p:sp>
        <p:nvSpPr>
          <p:cNvPr id="17" name="ZoneTexte 16"/>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sp>
        <p:nvSpPr>
          <p:cNvPr id="8" name="ZoneTexte 7"/>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sz="1600" dirty="0">
                <a:solidFill>
                  <a:schemeClr val="tx2">
                    <a:lumMod val="20000"/>
                    <a:lumOff val="80000"/>
                  </a:schemeClr>
                </a:solidFill>
                <a:latin typeface="Arial Rounded MT Bold" pitchFamily="34" charset="0"/>
              </a:rPr>
              <a:t>Philippe Péan</a:t>
            </a: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68312" y="188913"/>
            <a:ext cx="7929563" cy="830262"/>
          </a:xfrm>
          <a:prstGeom prst="rect">
            <a:avLst/>
          </a:prstGeom>
          <a:noFill/>
        </p:spPr>
        <p:txBody>
          <a:bodyPr>
            <a:spAutoFit/>
          </a:bodyPr>
          <a:lstStyle/>
          <a:p>
            <a:pPr fontAlgn="auto">
              <a:spcBef>
                <a:spcPts val="0"/>
              </a:spcBef>
              <a:spcAft>
                <a:spcPts val="0"/>
              </a:spcAft>
              <a:defRPr/>
            </a:pPr>
            <a:r>
              <a:rPr lang="fr-FR" sz="4800" dirty="0">
                <a:solidFill>
                  <a:srgbClr val="FFFF00"/>
                </a:solidFill>
                <a:effectLst>
                  <a:outerShdw blurRad="38100" dist="38100" dir="2700000" algn="tl">
                    <a:srgbClr val="000000">
                      <a:alpha val="43137"/>
                    </a:srgbClr>
                  </a:outerShdw>
                </a:effectLst>
                <a:latin typeface="+mn-lt"/>
                <a:cs typeface="+mn-cs"/>
              </a:rPr>
              <a:t>3) Obstacles à la Compensation</a:t>
            </a:r>
          </a:p>
        </p:txBody>
      </p:sp>
      <p:sp>
        <p:nvSpPr>
          <p:cNvPr id="7" name="ZoneTexte 11"/>
          <p:cNvSpPr txBox="1"/>
          <p:nvPr/>
        </p:nvSpPr>
        <p:spPr>
          <a:xfrm>
            <a:off x="468311" y="1253078"/>
            <a:ext cx="7704137" cy="1815882"/>
          </a:xfrm>
          <a:prstGeom prst="rect">
            <a:avLst/>
          </a:prstGeom>
          <a:solidFill>
            <a:srgbClr val="3366FF">
              <a:alpha val="60000"/>
            </a:srgbClr>
          </a:solidFill>
          <a:ln w="12700">
            <a:solidFill>
              <a:schemeClr val="tx2">
                <a:lumMod val="20000"/>
                <a:lumOff val="80000"/>
              </a:schemeClr>
            </a:solidFill>
          </a:ln>
        </p:spPr>
        <p:txBody>
          <a:bodyPr>
            <a:spAutoFit/>
          </a:bodyPr>
          <a:lstStyle/>
          <a:p>
            <a:pPr marL="514350" indent="-514350" fontAlgn="auto">
              <a:spcBef>
                <a:spcPts val="0"/>
              </a:spcBef>
              <a:spcAft>
                <a:spcPts val="0"/>
              </a:spcAft>
              <a:buFont typeface="Arial" pitchFamily="34" charset="0"/>
              <a:buChar char="•"/>
              <a:defRPr/>
            </a:pPr>
            <a:r>
              <a:rPr lang="fr-FR" sz="2800" dirty="0">
                <a:solidFill>
                  <a:srgbClr val="A6DEF2"/>
                </a:solidFill>
                <a:latin typeface="Calibri" pitchFamily="34" charset="0"/>
                <a:cs typeface="+mn-cs"/>
              </a:rPr>
              <a:t>Stress / appréhension</a:t>
            </a:r>
          </a:p>
          <a:p>
            <a:pPr fontAlgn="auto">
              <a:spcBef>
                <a:spcPts val="0"/>
              </a:spcBef>
              <a:spcAft>
                <a:spcPts val="0"/>
              </a:spcAft>
              <a:defRPr/>
            </a:pPr>
            <a:r>
              <a:rPr lang="fr-FR" sz="2800" dirty="0">
                <a:solidFill>
                  <a:srgbClr val="A6DEF2"/>
                </a:solidFill>
                <a:latin typeface="Calibri" pitchFamily="34" charset="0"/>
                <a:cs typeface="+mn-cs"/>
              </a:rPr>
              <a:t>	(Valsalva est un soin pour certains </a:t>
            </a:r>
            <a:r>
              <a:rPr lang="fr-FR" sz="2800" dirty="0" err="1">
                <a:solidFill>
                  <a:srgbClr val="A6DEF2"/>
                </a:solidFill>
                <a:latin typeface="Calibri" pitchFamily="34" charset="0"/>
                <a:cs typeface="+mn-cs"/>
              </a:rPr>
              <a:t>TOCs</a:t>
            </a:r>
            <a:r>
              <a:rPr lang="fr-FR" sz="2800" dirty="0">
                <a:solidFill>
                  <a:srgbClr val="A6DEF2"/>
                </a:solidFill>
                <a:latin typeface="Calibri" pitchFamily="34" charset="0"/>
                <a:cs typeface="+mn-cs"/>
              </a:rPr>
              <a:t>)</a:t>
            </a:r>
          </a:p>
          <a:p>
            <a:pPr marL="514350" indent="-514350" fontAlgn="auto">
              <a:spcBef>
                <a:spcPts val="0"/>
              </a:spcBef>
              <a:spcAft>
                <a:spcPts val="0"/>
              </a:spcAft>
              <a:buFont typeface="Arial" pitchFamily="34" charset="0"/>
              <a:buChar char="•"/>
              <a:defRPr/>
            </a:pPr>
            <a:r>
              <a:rPr lang="fr-FR" sz="2800" dirty="0">
                <a:solidFill>
                  <a:srgbClr val="A6DEF2"/>
                </a:solidFill>
                <a:latin typeface="Calibri" pitchFamily="34" charset="0"/>
              </a:rPr>
              <a:t>Contractions indésirables de muscles </a:t>
            </a:r>
          </a:p>
          <a:p>
            <a:pPr marL="514350" indent="-514350" fontAlgn="auto">
              <a:spcBef>
                <a:spcPts val="0"/>
              </a:spcBef>
              <a:spcAft>
                <a:spcPts val="0"/>
              </a:spcAft>
              <a:buFont typeface="Arial" pitchFamily="34" charset="0"/>
              <a:buChar char="•"/>
              <a:defRPr/>
            </a:pPr>
            <a:r>
              <a:rPr lang="fr-FR" sz="2800" dirty="0">
                <a:solidFill>
                  <a:srgbClr val="A6DEF2"/>
                </a:solidFill>
                <a:latin typeface="Calibri" pitchFamily="34" charset="0"/>
              </a:rPr>
              <a:t>Facteurs physiologiques (peu fréquent)</a:t>
            </a:r>
          </a:p>
        </p:txBody>
      </p:sp>
      <p:sp>
        <p:nvSpPr>
          <p:cNvPr id="5" name="ZoneTexte 4"/>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pic>
        <p:nvPicPr>
          <p:cNvPr id="9" name="Picture 4" descr="http://apnealp.fr/gal/cache/2008_I_%2B27%2BSeptembre%2B-%2BCIPA%2BNice_Constant_p_0014.jpg.smal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26" y="3501008"/>
            <a:ext cx="3945647" cy="276688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ttp://apnealp.fr/gal/cache/2008_K_%2B11%252612%2BOctobre%2B-%2BStage%2Bfinal%2BMEF1_Partie%2B2_p_0005.jpg.smal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27984" y="3501008"/>
            <a:ext cx="3945645" cy="2766884"/>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E33D15C6-9142-BFB8-2DB0-7730F7EE0285}"/>
              </a:ext>
            </a:extLst>
          </p:cNvPr>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extLst>
      <p:ext uri="{BB962C8B-B14F-4D97-AF65-F5344CB8AC3E}">
        <p14:creationId xmlns:p14="http://schemas.microsoft.com/office/powerpoint/2010/main" val="579350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sp>
        <p:nvSpPr>
          <p:cNvPr id="6" name="ZoneTexte 11"/>
          <p:cNvSpPr txBox="1"/>
          <p:nvPr/>
        </p:nvSpPr>
        <p:spPr>
          <a:xfrm>
            <a:off x="438945" y="1196752"/>
            <a:ext cx="7704137" cy="2677656"/>
          </a:xfrm>
          <a:prstGeom prst="rect">
            <a:avLst/>
          </a:prstGeom>
          <a:solidFill>
            <a:srgbClr val="3366FF">
              <a:alpha val="60000"/>
            </a:srgbClr>
          </a:solidFill>
          <a:ln w="12700">
            <a:solidFill>
              <a:schemeClr val="tx2">
                <a:lumMod val="20000"/>
                <a:lumOff val="80000"/>
              </a:schemeClr>
            </a:solidFill>
          </a:ln>
        </p:spPr>
        <p:txBody>
          <a:bodyPr>
            <a:spAutoFit/>
          </a:bodyPr>
          <a:lstStyle/>
          <a:p>
            <a:pPr marL="457200" indent="-457200" fontAlgn="auto">
              <a:spcBef>
                <a:spcPts val="0"/>
              </a:spcBef>
              <a:spcAft>
                <a:spcPts val="0"/>
              </a:spcAft>
              <a:buFont typeface="Arial" pitchFamily="34" charset="0"/>
              <a:buChar char="•"/>
              <a:defRPr/>
            </a:pPr>
            <a:r>
              <a:rPr lang="fr-FR" sz="2400" dirty="0">
                <a:solidFill>
                  <a:srgbClr val="A6DEF2"/>
                </a:solidFill>
                <a:latin typeface="Calibri" pitchFamily="34" charset="0"/>
              </a:rPr>
              <a:t>Gymnastique Tubaire</a:t>
            </a:r>
          </a:p>
          <a:p>
            <a:pPr marL="457200" indent="-457200" fontAlgn="auto">
              <a:spcBef>
                <a:spcPts val="0"/>
              </a:spcBef>
              <a:spcAft>
                <a:spcPts val="0"/>
              </a:spcAft>
              <a:buFont typeface="Arial" pitchFamily="34" charset="0"/>
              <a:buChar char="•"/>
              <a:defRPr/>
            </a:pPr>
            <a:r>
              <a:rPr lang="fr-FR" sz="2400" dirty="0">
                <a:solidFill>
                  <a:srgbClr val="A6DEF2"/>
                </a:solidFill>
                <a:latin typeface="Calibri" pitchFamily="34" charset="0"/>
              </a:rPr>
              <a:t>Exercices de prise de conscience ( </a:t>
            </a:r>
            <a:r>
              <a:rPr lang="fr-FR" dirty="0">
                <a:solidFill>
                  <a:srgbClr val="0F40CB"/>
                </a:solidFill>
                <a:latin typeface="Calibri" pitchFamily="34" charset="0"/>
              </a:rPr>
              <a:t>G</a:t>
            </a:r>
            <a:r>
              <a:rPr lang="fr-FR" dirty="0">
                <a:solidFill>
                  <a:srgbClr val="FF0000"/>
                </a:solidFill>
                <a:latin typeface="Calibri" pitchFamily="34" charset="0"/>
              </a:rPr>
              <a:t>o</a:t>
            </a:r>
            <a:r>
              <a:rPr lang="fr-FR" dirty="0">
                <a:solidFill>
                  <a:srgbClr val="FFC000"/>
                </a:solidFill>
                <a:latin typeface="Calibri" pitchFamily="34" charset="0"/>
              </a:rPr>
              <a:t>o</a:t>
            </a:r>
            <a:r>
              <a:rPr lang="fr-FR" dirty="0">
                <a:solidFill>
                  <a:srgbClr val="0F40CB"/>
                </a:solidFill>
                <a:latin typeface="Calibri" pitchFamily="34" charset="0"/>
              </a:rPr>
              <a:t>g</a:t>
            </a:r>
            <a:r>
              <a:rPr lang="fr-FR" dirty="0">
                <a:solidFill>
                  <a:srgbClr val="00B050"/>
                </a:solidFill>
                <a:latin typeface="Calibri" pitchFamily="34" charset="0"/>
              </a:rPr>
              <a:t>l</a:t>
            </a:r>
            <a:r>
              <a:rPr lang="fr-FR" dirty="0">
                <a:solidFill>
                  <a:srgbClr val="FF0000"/>
                </a:solidFill>
                <a:latin typeface="Calibri" pitchFamily="34" charset="0"/>
              </a:rPr>
              <a:t>e</a:t>
            </a:r>
            <a:r>
              <a:rPr lang="fr-FR" dirty="0">
                <a:solidFill>
                  <a:srgbClr val="A6DEF2"/>
                </a:solidFill>
                <a:latin typeface="Calibri" pitchFamily="34" charset="0"/>
              </a:rPr>
              <a:t> </a:t>
            </a:r>
            <a:r>
              <a:rPr lang="fr-FR" i="1" dirty="0" err="1">
                <a:solidFill>
                  <a:srgbClr val="A6DEF2"/>
                </a:solidFill>
                <a:latin typeface="Calibri" pitchFamily="34" charset="0"/>
              </a:rPr>
              <a:t>Frentzel</a:t>
            </a:r>
            <a:r>
              <a:rPr lang="fr-FR" i="1" dirty="0">
                <a:solidFill>
                  <a:srgbClr val="A6DEF2"/>
                </a:solidFill>
                <a:latin typeface="Calibri" pitchFamily="34" charset="0"/>
              </a:rPr>
              <a:t> Fattah</a:t>
            </a:r>
            <a:r>
              <a:rPr lang="fr-FR" sz="2400" i="1" dirty="0">
                <a:solidFill>
                  <a:srgbClr val="A6DEF2"/>
                </a:solidFill>
                <a:latin typeface="Calibri" pitchFamily="34" charset="0"/>
              </a:rPr>
              <a:t> </a:t>
            </a:r>
            <a:r>
              <a:rPr lang="fr-FR" sz="2400" dirty="0">
                <a:solidFill>
                  <a:srgbClr val="A6DEF2"/>
                </a:solidFill>
                <a:latin typeface="Calibri" pitchFamily="34" charset="0"/>
              </a:rPr>
              <a:t>)</a:t>
            </a:r>
          </a:p>
          <a:p>
            <a:pPr marL="457200" indent="-457200" fontAlgn="auto">
              <a:spcBef>
                <a:spcPts val="0"/>
              </a:spcBef>
              <a:spcAft>
                <a:spcPts val="0"/>
              </a:spcAft>
              <a:buFont typeface="Arial" pitchFamily="34" charset="0"/>
              <a:buChar char="•"/>
              <a:defRPr/>
            </a:pPr>
            <a:r>
              <a:rPr lang="fr-FR" sz="2400" dirty="0">
                <a:solidFill>
                  <a:srgbClr val="A6DEF2"/>
                </a:solidFill>
                <a:latin typeface="Calibri" pitchFamily="34" charset="0"/>
              </a:rPr>
              <a:t>Ne pas s’entrainer à tolérer une compensation difficile</a:t>
            </a:r>
          </a:p>
          <a:p>
            <a:pPr marL="457200" indent="-457200" fontAlgn="auto">
              <a:spcBef>
                <a:spcPts val="0"/>
              </a:spcBef>
              <a:spcAft>
                <a:spcPts val="0"/>
              </a:spcAft>
              <a:buFont typeface="Arial" pitchFamily="34" charset="0"/>
              <a:buChar char="•"/>
              <a:defRPr/>
            </a:pPr>
            <a:r>
              <a:rPr lang="fr-FR" sz="2400" dirty="0">
                <a:solidFill>
                  <a:srgbClr val="A6DEF2"/>
                </a:solidFill>
                <a:latin typeface="Calibri" pitchFamily="34" charset="0"/>
              </a:rPr>
              <a:t>Ne jamais forcer (risque de traumatisme)</a:t>
            </a:r>
          </a:p>
          <a:p>
            <a:pPr marL="457200" indent="-457200" fontAlgn="auto">
              <a:spcBef>
                <a:spcPts val="0"/>
              </a:spcBef>
              <a:spcAft>
                <a:spcPts val="0"/>
              </a:spcAft>
              <a:buFont typeface="Arial" pitchFamily="34" charset="0"/>
              <a:buChar char="•"/>
              <a:defRPr/>
            </a:pPr>
            <a:r>
              <a:rPr lang="fr-FR" sz="2400" dirty="0">
                <a:solidFill>
                  <a:srgbClr val="A6DEF2"/>
                </a:solidFill>
                <a:latin typeface="Calibri" pitchFamily="34" charset="0"/>
              </a:rPr>
              <a:t>Trouver son propre rythme (</a:t>
            </a:r>
            <a:r>
              <a:rPr lang="fr-FR" sz="2000" dirty="0">
                <a:solidFill>
                  <a:srgbClr val="A6DEF2"/>
                </a:solidFill>
                <a:latin typeface="Calibri" pitchFamily="34" charset="0"/>
              </a:rPr>
              <a:t>ex : 3 / 4 fois dans 10 mètres</a:t>
            </a:r>
            <a:r>
              <a:rPr lang="fr-FR" sz="2400" dirty="0">
                <a:solidFill>
                  <a:srgbClr val="A6DEF2"/>
                </a:solidFill>
                <a:latin typeface="Calibri" pitchFamily="34" charset="0"/>
              </a:rPr>
              <a:t>)</a:t>
            </a:r>
          </a:p>
          <a:p>
            <a:pPr marL="457200" indent="-457200" fontAlgn="auto">
              <a:spcBef>
                <a:spcPts val="0"/>
              </a:spcBef>
              <a:spcAft>
                <a:spcPts val="0"/>
              </a:spcAft>
              <a:buFont typeface="Arial" pitchFamily="34" charset="0"/>
              <a:buChar char="•"/>
              <a:defRPr/>
            </a:pPr>
            <a:r>
              <a:rPr lang="fr-FR" sz="2400" dirty="0">
                <a:solidFill>
                  <a:srgbClr val="A6DEF2"/>
                </a:solidFill>
                <a:latin typeface="Calibri" pitchFamily="34" charset="0"/>
              </a:rPr>
              <a:t>Travail de la profondeur au ressenti, et non en mètres. </a:t>
            </a:r>
          </a:p>
          <a:p>
            <a:pPr marL="457200" indent="-457200" fontAlgn="auto">
              <a:spcBef>
                <a:spcPts val="0"/>
              </a:spcBef>
              <a:spcAft>
                <a:spcPts val="0"/>
              </a:spcAft>
              <a:buFont typeface="Arial" pitchFamily="34" charset="0"/>
              <a:buChar char="•"/>
              <a:defRPr/>
            </a:pPr>
            <a:r>
              <a:rPr lang="fr-FR" sz="2400" dirty="0">
                <a:solidFill>
                  <a:srgbClr val="A6DEF2"/>
                </a:solidFill>
                <a:latin typeface="Calibri" pitchFamily="34" charset="0"/>
              </a:rPr>
              <a:t>Persévérer !</a:t>
            </a:r>
          </a:p>
        </p:txBody>
      </p:sp>
      <p:pic>
        <p:nvPicPr>
          <p:cNvPr id="16386" name="Picture 2" descr="http://apnealp.fr/gal/cache/2008_I_%2B27%2BSeptembre%2B-%2BCIPA%2BNice_Constant_p_0002.jpg.sm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4005064"/>
            <a:ext cx="3660844" cy="2567167"/>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p:cNvSpPr txBox="1"/>
          <p:nvPr/>
        </p:nvSpPr>
        <p:spPr>
          <a:xfrm>
            <a:off x="468312" y="188913"/>
            <a:ext cx="7929563" cy="830262"/>
          </a:xfrm>
          <a:prstGeom prst="rect">
            <a:avLst/>
          </a:prstGeom>
          <a:noFill/>
        </p:spPr>
        <p:txBody>
          <a:bodyPr>
            <a:spAutoFit/>
          </a:bodyPr>
          <a:lstStyle/>
          <a:p>
            <a:pPr fontAlgn="auto">
              <a:spcBef>
                <a:spcPts val="0"/>
              </a:spcBef>
              <a:spcAft>
                <a:spcPts val="0"/>
              </a:spcAft>
              <a:defRPr/>
            </a:pPr>
            <a:r>
              <a:rPr lang="fr-FR" sz="4800" dirty="0">
                <a:solidFill>
                  <a:srgbClr val="FFFF00"/>
                </a:solidFill>
                <a:effectLst>
                  <a:outerShdw blurRad="38100" dist="38100" dir="2700000" algn="tl">
                    <a:srgbClr val="000000">
                      <a:alpha val="43137"/>
                    </a:srgbClr>
                  </a:outerShdw>
                </a:effectLst>
                <a:latin typeface="+mn-lt"/>
                <a:cs typeface="+mn-cs"/>
              </a:rPr>
              <a:t>4) Pistes de progression</a:t>
            </a:r>
          </a:p>
        </p:txBody>
      </p:sp>
      <p:sp>
        <p:nvSpPr>
          <p:cNvPr id="2" name="ZoneTexte 1">
            <a:extLst>
              <a:ext uri="{FF2B5EF4-FFF2-40B4-BE49-F238E27FC236}">
                <a16:creationId xmlns:a16="http://schemas.microsoft.com/office/drawing/2014/main" id="{8872B694-26B9-FDCE-E27E-CAF270E87BC5}"/>
              </a:ext>
            </a:extLst>
          </p:cNvPr>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extLst>
      <p:ext uri="{BB962C8B-B14F-4D97-AF65-F5344CB8AC3E}">
        <p14:creationId xmlns:p14="http://schemas.microsoft.com/office/powerpoint/2010/main" val="174614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755650" y="188913"/>
            <a:ext cx="7929563" cy="830262"/>
          </a:xfrm>
          <a:prstGeom prst="rect">
            <a:avLst/>
          </a:prstGeom>
          <a:noFill/>
        </p:spPr>
        <p:txBody>
          <a:bodyPr>
            <a:spAutoFit/>
          </a:bodyPr>
          <a:lstStyle/>
          <a:p>
            <a:pPr fontAlgn="auto">
              <a:spcBef>
                <a:spcPts val="0"/>
              </a:spcBef>
              <a:spcAft>
                <a:spcPts val="0"/>
              </a:spcAft>
              <a:defRPr/>
            </a:pPr>
            <a:r>
              <a:rPr lang="fr-FR" sz="4800" dirty="0">
                <a:solidFill>
                  <a:srgbClr val="FFFF00"/>
                </a:solidFill>
                <a:effectLst>
                  <a:outerShdw blurRad="38100" dist="38100" dir="2700000" algn="tl">
                    <a:srgbClr val="000000">
                      <a:alpha val="43137"/>
                    </a:srgbClr>
                  </a:outerShdw>
                </a:effectLst>
                <a:latin typeface="+mn-lt"/>
                <a:cs typeface="+mn-cs"/>
              </a:rPr>
              <a:t>Plan</a:t>
            </a:r>
          </a:p>
        </p:txBody>
      </p:sp>
      <p:sp>
        <p:nvSpPr>
          <p:cNvPr id="7" name="ZoneTexte 11"/>
          <p:cNvSpPr txBox="1"/>
          <p:nvPr/>
        </p:nvSpPr>
        <p:spPr>
          <a:xfrm>
            <a:off x="468313" y="1125538"/>
            <a:ext cx="7992119" cy="4662815"/>
          </a:xfrm>
          <a:prstGeom prst="rect">
            <a:avLst/>
          </a:prstGeom>
          <a:solidFill>
            <a:srgbClr val="3366FF">
              <a:alpha val="60000"/>
            </a:srgbClr>
          </a:solidFill>
          <a:ln w="12700">
            <a:solidFill>
              <a:schemeClr val="tx2">
                <a:lumMod val="20000"/>
                <a:lumOff val="80000"/>
              </a:schemeClr>
            </a:solidFill>
          </a:ln>
        </p:spPr>
        <p:txBody>
          <a:bodyPr wrap="square" numCol="1">
            <a:spAutoFit/>
          </a:bodyPr>
          <a:lstStyle/>
          <a:p>
            <a:pPr fontAlgn="auto">
              <a:spcBef>
                <a:spcPts val="0"/>
              </a:spcBef>
              <a:spcAft>
                <a:spcPts val="0"/>
              </a:spcAft>
              <a:defRPr/>
            </a:pPr>
            <a:endParaRPr lang="fr-FR" sz="1100" u="sng" dirty="0">
              <a:solidFill>
                <a:srgbClr val="A6DEF2"/>
              </a:solidFill>
              <a:latin typeface="Calibri" pitchFamily="34" charset="0"/>
              <a:cs typeface="+mn-cs"/>
            </a:endParaRPr>
          </a:p>
          <a:p>
            <a:pPr fontAlgn="auto">
              <a:spcBef>
                <a:spcPts val="0"/>
              </a:spcBef>
              <a:spcAft>
                <a:spcPts val="0"/>
              </a:spcAft>
              <a:defRPr/>
            </a:pPr>
            <a:r>
              <a:rPr lang="fr-FR" sz="2800" u="sng" dirty="0">
                <a:solidFill>
                  <a:srgbClr val="A6DEF2"/>
                </a:solidFill>
                <a:latin typeface="Calibri" pitchFamily="34" charset="0"/>
                <a:cs typeface="+mn-cs"/>
              </a:rPr>
              <a:t>1) Eléments anatomiques</a:t>
            </a:r>
          </a:p>
          <a:p>
            <a:pPr fontAlgn="auto">
              <a:spcBef>
                <a:spcPts val="0"/>
              </a:spcBef>
              <a:spcAft>
                <a:spcPts val="0"/>
              </a:spcAft>
              <a:buFont typeface="Arial" pitchFamily="34" charset="0"/>
              <a:buChar char="•"/>
              <a:defRPr/>
            </a:pPr>
            <a:endParaRPr lang="fr-FR" sz="1100" dirty="0">
              <a:solidFill>
                <a:srgbClr val="A6DEF2"/>
              </a:solidFill>
              <a:latin typeface="Calibri" pitchFamily="34" charset="0"/>
              <a:cs typeface="+mn-cs"/>
            </a:endParaRPr>
          </a:p>
          <a:p>
            <a:pPr fontAlgn="auto">
              <a:spcBef>
                <a:spcPts val="0"/>
              </a:spcBef>
              <a:spcAft>
                <a:spcPts val="0"/>
              </a:spcAft>
              <a:defRPr/>
            </a:pPr>
            <a:r>
              <a:rPr lang="fr-FR" sz="2800" dirty="0">
                <a:solidFill>
                  <a:srgbClr val="A6DEF2"/>
                </a:solidFill>
                <a:latin typeface="Calibri" pitchFamily="34" charset="0"/>
                <a:cs typeface="+mn-cs"/>
              </a:rPr>
              <a:t>- Oreille &amp; sphère ORL</a:t>
            </a:r>
          </a:p>
          <a:p>
            <a:pPr fontAlgn="auto">
              <a:spcBef>
                <a:spcPts val="0"/>
              </a:spcBef>
              <a:spcAft>
                <a:spcPts val="0"/>
              </a:spcAft>
              <a:buFont typeface="Arial" pitchFamily="34" charset="0"/>
              <a:buChar char="•"/>
              <a:defRPr/>
            </a:pPr>
            <a:endParaRPr lang="fr-FR" sz="1100" dirty="0">
              <a:solidFill>
                <a:srgbClr val="A6DEF2"/>
              </a:solidFill>
              <a:latin typeface="Calibri" pitchFamily="34" charset="0"/>
              <a:cs typeface="+mn-cs"/>
            </a:endParaRPr>
          </a:p>
          <a:p>
            <a:pPr fontAlgn="auto">
              <a:spcBef>
                <a:spcPts val="0"/>
              </a:spcBef>
              <a:spcAft>
                <a:spcPts val="0"/>
              </a:spcAft>
              <a:defRPr/>
            </a:pPr>
            <a:r>
              <a:rPr lang="fr-FR" sz="2800" u="sng" dirty="0">
                <a:solidFill>
                  <a:srgbClr val="A6DEF2"/>
                </a:solidFill>
                <a:latin typeface="Calibri" pitchFamily="34" charset="0"/>
                <a:cs typeface="+mn-cs"/>
              </a:rPr>
              <a:t>2) Différentes techniques</a:t>
            </a:r>
          </a:p>
          <a:p>
            <a:pPr fontAlgn="auto">
              <a:spcBef>
                <a:spcPts val="0"/>
              </a:spcBef>
              <a:spcAft>
                <a:spcPts val="0"/>
              </a:spcAft>
              <a:defRPr/>
            </a:pPr>
            <a:endParaRPr lang="fr-FR" sz="1100" dirty="0">
              <a:solidFill>
                <a:srgbClr val="A6DEF2"/>
              </a:solidFill>
              <a:latin typeface="Calibri" pitchFamily="34" charset="0"/>
              <a:cs typeface="+mn-cs"/>
            </a:endParaRPr>
          </a:p>
          <a:p>
            <a:pPr fontAlgn="auto">
              <a:spcBef>
                <a:spcPts val="0"/>
              </a:spcBef>
              <a:spcAft>
                <a:spcPts val="0"/>
              </a:spcAft>
              <a:defRPr/>
            </a:pPr>
            <a:r>
              <a:rPr lang="fr-FR" sz="2800" dirty="0">
                <a:solidFill>
                  <a:srgbClr val="A6DEF2"/>
                </a:solidFill>
                <a:latin typeface="Calibri" pitchFamily="34" charset="0"/>
                <a:cs typeface="+mn-cs"/>
              </a:rPr>
              <a:t>- Méthodes actives</a:t>
            </a:r>
          </a:p>
          <a:p>
            <a:pPr fontAlgn="auto">
              <a:spcBef>
                <a:spcPts val="0"/>
              </a:spcBef>
              <a:spcAft>
                <a:spcPts val="0"/>
              </a:spcAft>
              <a:defRPr/>
            </a:pPr>
            <a:r>
              <a:rPr lang="fr-FR" sz="2800" dirty="0">
                <a:solidFill>
                  <a:srgbClr val="A6DEF2"/>
                </a:solidFill>
                <a:latin typeface="Calibri" pitchFamily="34" charset="0"/>
                <a:cs typeface="+mn-cs"/>
              </a:rPr>
              <a:t>- Méthodes passives</a:t>
            </a:r>
          </a:p>
          <a:p>
            <a:pPr marL="285750" indent="-285750" fontAlgn="auto">
              <a:spcBef>
                <a:spcPts val="0"/>
              </a:spcBef>
              <a:spcAft>
                <a:spcPts val="0"/>
              </a:spcAft>
              <a:buFontTx/>
              <a:buChar char="-"/>
              <a:defRPr/>
            </a:pPr>
            <a:endParaRPr lang="fr-FR" sz="1100" dirty="0">
              <a:solidFill>
                <a:srgbClr val="A6DEF2"/>
              </a:solidFill>
              <a:latin typeface="Calibri" pitchFamily="34" charset="0"/>
              <a:cs typeface="+mn-cs"/>
            </a:endParaRPr>
          </a:p>
          <a:p>
            <a:pPr fontAlgn="auto">
              <a:spcBef>
                <a:spcPts val="0"/>
              </a:spcBef>
              <a:spcAft>
                <a:spcPts val="0"/>
              </a:spcAft>
              <a:defRPr/>
            </a:pPr>
            <a:r>
              <a:rPr lang="fr-FR" sz="2800" u="sng" dirty="0">
                <a:solidFill>
                  <a:srgbClr val="A6DEF2"/>
                </a:solidFill>
                <a:latin typeface="Calibri" pitchFamily="34" charset="0"/>
              </a:rPr>
              <a:t>3) Obstacles à la compensation</a:t>
            </a:r>
          </a:p>
          <a:p>
            <a:pPr fontAlgn="auto">
              <a:spcBef>
                <a:spcPts val="0"/>
              </a:spcBef>
              <a:spcAft>
                <a:spcPts val="0"/>
              </a:spcAft>
              <a:defRPr/>
            </a:pPr>
            <a:endParaRPr lang="fr-FR" sz="2800" u="sng" dirty="0">
              <a:solidFill>
                <a:srgbClr val="A6DEF2"/>
              </a:solidFill>
              <a:latin typeface="Calibri" pitchFamily="34" charset="0"/>
            </a:endParaRPr>
          </a:p>
          <a:p>
            <a:pPr fontAlgn="auto">
              <a:spcBef>
                <a:spcPts val="0"/>
              </a:spcBef>
              <a:spcAft>
                <a:spcPts val="0"/>
              </a:spcAft>
              <a:defRPr/>
            </a:pPr>
            <a:r>
              <a:rPr lang="fr-FR" sz="2800" u="sng" dirty="0">
                <a:solidFill>
                  <a:srgbClr val="A6DEF2"/>
                </a:solidFill>
                <a:latin typeface="Calibri" pitchFamily="34" charset="0"/>
              </a:rPr>
              <a:t>4) Pistes de progression</a:t>
            </a:r>
          </a:p>
          <a:p>
            <a:pPr fontAlgn="auto">
              <a:spcBef>
                <a:spcPts val="0"/>
              </a:spcBef>
              <a:spcAft>
                <a:spcPts val="0"/>
              </a:spcAft>
              <a:defRPr/>
            </a:pPr>
            <a:endParaRPr lang="fr-FR" sz="1100" dirty="0">
              <a:solidFill>
                <a:srgbClr val="A6DEF2"/>
              </a:solidFill>
              <a:latin typeface="Calibri" pitchFamily="34" charset="0"/>
            </a:endParaRPr>
          </a:p>
        </p:txBody>
      </p:sp>
      <p:sp>
        <p:nvSpPr>
          <p:cNvPr id="5" name="ZoneTexte 4"/>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sp>
        <p:nvSpPr>
          <p:cNvPr id="8" name="ZoneTexte 7"/>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1340768"/>
            <a:ext cx="2768078" cy="366238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descr="http://apnealp.fr/gal/cache/2009_I_%2B16%252617%2BMai%2B-%2BMarseille_Constant_p_0052.jpg.smal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4006" y="4978908"/>
            <a:ext cx="1872257" cy="131292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7518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68312" y="188913"/>
            <a:ext cx="7929563" cy="830997"/>
          </a:xfrm>
          <a:prstGeom prst="rect">
            <a:avLst/>
          </a:prstGeom>
          <a:noFill/>
        </p:spPr>
        <p:txBody>
          <a:bodyPr>
            <a:spAutoFit/>
          </a:bodyPr>
          <a:lstStyle/>
          <a:p>
            <a:pPr fontAlgn="auto">
              <a:spcBef>
                <a:spcPts val="0"/>
              </a:spcBef>
              <a:spcAft>
                <a:spcPts val="0"/>
              </a:spcAft>
              <a:defRPr/>
            </a:pPr>
            <a:r>
              <a:rPr lang="fr-FR" sz="4800" dirty="0">
                <a:solidFill>
                  <a:srgbClr val="FFFF00"/>
                </a:solidFill>
                <a:effectLst>
                  <a:outerShdw blurRad="38100" dist="38100" dir="2700000" algn="tl">
                    <a:srgbClr val="000000">
                      <a:alpha val="43137"/>
                    </a:srgbClr>
                  </a:outerShdw>
                </a:effectLst>
                <a:latin typeface="+mn-lt"/>
              </a:rPr>
              <a:t>1) Eléments anatomiques</a:t>
            </a:r>
          </a:p>
        </p:txBody>
      </p:sp>
      <p:sp>
        <p:nvSpPr>
          <p:cNvPr id="5" name="ZoneTexte 4"/>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pic>
        <p:nvPicPr>
          <p:cNvPr id="11266" name="Picture 2" descr="http://dangersduson.free.fr/grossenoreill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340768"/>
            <a:ext cx="6552728" cy="4167814"/>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940DCF42-0824-F950-3EFE-7CD4A5E14F52}"/>
              </a:ext>
            </a:extLst>
          </p:cNvPr>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extLst>
      <p:ext uri="{BB962C8B-B14F-4D97-AF65-F5344CB8AC3E}">
        <p14:creationId xmlns:p14="http://schemas.microsoft.com/office/powerpoint/2010/main" val="96097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rganigramme : Délai 20"/>
          <p:cNvSpPr/>
          <p:nvPr/>
        </p:nvSpPr>
        <p:spPr>
          <a:xfrm rot="10800000">
            <a:off x="357188" y="2643188"/>
            <a:ext cx="3429000" cy="1214437"/>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2" name="Trapèze 21"/>
          <p:cNvSpPr/>
          <p:nvPr/>
        </p:nvSpPr>
        <p:spPr>
          <a:xfrm rot="16200000">
            <a:off x="4000500" y="1785938"/>
            <a:ext cx="2500313" cy="2928937"/>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3" name="Ellipse 22"/>
          <p:cNvSpPr/>
          <p:nvPr/>
        </p:nvSpPr>
        <p:spPr>
          <a:xfrm>
            <a:off x="6286500" y="500063"/>
            <a:ext cx="1357313" cy="53578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Flèche gauche 4"/>
          <p:cNvSpPr/>
          <p:nvPr/>
        </p:nvSpPr>
        <p:spPr>
          <a:xfrm>
            <a:off x="6929438" y="2428875"/>
            <a:ext cx="1214437" cy="500063"/>
          </a:xfrm>
          <a:prstGeom prst="leftArrow">
            <a:avLst/>
          </a:prstGeom>
          <a:solidFill>
            <a:srgbClr val="00B0F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Flèche gauche 5"/>
          <p:cNvSpPr/>
          <p:nvPr/>
        </p:nvSpPr>
        <p:spPr>
          <a:xfrm>
            <a:off x="6929438" y="3143250"/>
            <a:ext cx="1214437" cy="500063"/>
          </a:xfrm>
          <a:prstGeom prst="leftArrow">
            <a:avLst/>
          </a:prstGeom>
          <a:solidFill>
            <a:srgbClr val="00B0F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 name="Flèche gauche 6"/>
          <p:cNvSpPr/>
          <p:nvPr/>
        </p:nvSpPr>
        <p:spPr>
          <a:xfrm>
            <a:off x="6929438" y="3857625"/>
            <a:ext cx="1214437" cy="500063"/>
          </a:xfrm>
          <a:prstGeom prst="leftArrow">
            <a:avLst/>
          </a:prstGeom>
          <a:solidFill>
            <a:srgbClr val="00B0F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9" name="Flèche droite 8"/>
          <p:cNvSpPr/>
          <p:nvPr/>
        </p:nvSpPr>
        <p:spPr>
          <a:xfrm>
            <a:off x="214313" y="2857500"/>
            <a:ext cx="1500187" cy="785813"/>
          </a:xfrm>
          <a:prstGeom prst="rightArrow">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0" name="Lune 9"/>
          <p:cNvSpPr/>
          <p:nvPr/>
        </p:nvSpPr>
        <p:spPr>
          <a:xfrm>
            <a:off x="3357563" y="2643188"/>
            <a:ext cx="428625" cy="1214437"/>
          </a:xfrm>
          <a:prstGeom prst="moon">
            <a:avLst/>
          </a:prstGeom>
          <a:solidFill>
            <a:schemeClr val="accent6">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1" name="Rectangle 10"/>
          <p:cNvSpPr/>
          <p:nvPr/>
        </p:nvSpPr>
        <p:spPr>
          <a:xfrm>
            <a:off x="3571875" y="2643188"/>
            <a:ext cx="214313" cy="1214437"/>
          </a:xfrm>
          <a:prstGeom prst="rect">
            <a:avLst/>
          </a:prstGeom>
          <a:solidFill>
            <a:schemeClr val="accent6">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2" name="Rectangle 11"/>
          <p:cNvSpPr/>
          <p:nvPr/>
        </p:nvSpPr>
        <p:spPr>
          <a:xfrm>
            <a:off x="3571875" y="2643188"/>
            <a:ext cx="214313" cy="1214437"/>
          </a:xfrm>
          <a:prstGeom prst="rect">
            <a:avLst/>
          </a:prstGeom>
          <a:solidFill>
            <a:schemeClr val="accent6">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3" name="ZoneTexte 12"/>
          <p:cNvSpPr txBox="1">
            <a:spLocks noChangeArrowheads="1"/>
          </p:cNvSpPr>
          <p:nvPr/>
        </p:nvSpPr>
        <p:spPr bwMode="auto">
          <a:xfrm>
            <a:off x="4572000" y="4643438"/>
            <a:ext cx="36433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sz="3600" dirty="0">
                <a:solidFill>
                  <a:srgbClr val="00B0F0"/>
                </a:solidFill>
                <a:latin typeface="Calibri" pitchFamily="34" charset="0"/>
              </a:rPr>
              <a:t>Pression </a:t>
            </a:r>
          </a:p>
          <a:p>
            <a:pPr eaLnBrk="1" hangingPunct="1"/>
            <a:r>
              <a:rPr lang="fr-FR" sz="3600" dirty="0">
                <a:solidFill>
                  <a:srgbClr val="00B0F0"/>
                </a:solidFill>
                <a:latin typeface="Calibri" pitchFamily="34" charset="0"/>
              </a:rPr>
              <a:t>de l’eau</a:t>
            </a:r>
          </a:p>
        </p:txBody>
      </p:sp>
      <p:sp>
        <p:nvSpPr>
          <p:cNvPr id="14" name="ZoneTexte 13"/>
          <p:cNvSpPr txBox="1">
            <a:spLocks noChangeArrowheads="1"/>
          </p:cNvSpPr>
          <p:nvPr/>
        </p:nvSpPr>
        <p:spPr bwMode="auto">
          <a:xfrm>
            <a:off x="714375" y="4926013"/>
            <a:ext cx="36433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sz="3600" dirty="0">
                <a:solidFill>
                  <a:schemeClr val="accent3">
                    <a:lumMod val="40000"/>
                    <a:lumOff val="60000"/>
                  </a:schemeClr>
                </a:solidFill>
                <a:latin typeface="Calibri" pitchFamily="34" charset="0"/>
              </a:rPr>
              <a:t>Compensation</a:t>
            </a:r>
          </a:p>
        </p:txBody>
      </p:sp>
      <p:sp>
        <p:nvSpPr>
          <p:cNvPr id="24" name="Arc 23"/>
          <p:cNvSpPr/>
          <p:nvPr/>
        </p:nvSpPr>
        <p:spPr>
          <a:xfrm>
            <a:off x="2928938" y="2214563"/>
            <a:ext cx="714375" cy="857250"/>
          </a:xfrm>
          <a:prstGeom prst="arc">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26" name="Forme libre 25"/>
          <p:cNvSpPr/>
          <p:nvPr/>
        </p:nvSpPr>
        <p:spPr>
          <a:xfrm>
            <a:off x="3711575" y="1981200"/>
            <a:ext cx="185738" cy="663575"/>
          </a:xfrm>
          <a:custGeom>
            <a:avLst/>
            <a:gdLst>
              <a:gd name="connsiteX0" fmla="*/ 0 w 185057"/>
              <a:gd name="connsiteY0" fmla="*/ 664029 h 664029"/>
              <a:gd name="connsiteX1" fmla="*/ 185057 w 185057"/>
              <a:gd name="connsiteY1" fmla="*/ 337457 h 664029"/>
              <a:gd name="connsiteX2" fmla="*/ 0 w 185057"/>
              <a:gd name="connsiteY2" fmla="*/ 0 h 664029"/>
            </a:gdLst>
            <a:ahLst/>
            <a:cxnLst>
              <a:cxn ang="0">
                <a:pos x="connsiteX0" y="connsiteY0"/>
              </a:cxn>
              <a:cxn ang="0">
                <a:pos x="connsiteX1" y="connsiteY1"/>
              </a:cxn>
              <a:cxn ang="0">
                <a:pos x="connsiteX2" y="connsiteY2"/>
              </a:cxn>
            </a:cxnLst>
            <a:rect l="l" t="t" r="r" b="b"/>
            <a:pathLst>
              <a:path w="185057" h="664029">
                <a:moveTo>
                  <a:pt x="0" y="664029"/>
                </a:moveTo>
                <a:cubicBezTo>
                  <a:pt x="92528" y="556078"/>
                  <a:pt x="185057" y="448128"/>
                  <a:pt x="185057" y="337457"/>
                </a:cubicBezTo>
                <a:cubicBezTo>
                  <a:pt x="185057" y="226786"/>
                  <a:pt x="92528" y="113393"/>
                  <a:pt x="0" y="0"/>
                </a:cubicBezTo>
              </a:path>
            </a:pathLst>
          </a:custGeom>
          <a:ln>
            <a:solidFill>
              <a:srgbClr val="FFFF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27" name="Forme libre 26"/>
          <p:cNvSpPr/>
          <p:nvPr/>
        </p:nvSpPr>
        <p:spPr>
          <a:xfrm>
            <a:off x="3527425" y="1981200"/>
            <a:ext cx="188913" cy="663575"/>
          </a:xfrm>
          <a:custGeom>
            <a:avLst/>
            <a:gdLst>
              <a:gd name="connsiteX0" fmla="*/ 185058 w 188686"/>
              <a:gd name="connsiteY0" fmla="*/ 664029 h 664029"/>
              <a:gd name="connsiteX1" fmla="*/ 163286 w 188686"/>
              <a:gd name="connsiteY1" fmla="*/ 195943 h 664029"/>
              <a:gd name="connsiteX2" fmla="*/ 32658 w 188686"/>
              <a:gd name="connsiteY2" fmla="*/ 185057 h 664029"/>
              <a:gd name="connsiteX3" fmla="*/ 0 w 188686"/>
              <a:gd name="connsiteY3" fmla="*/ 21771 h 664029"/>
              <a:gd name="connsiteX4" fmla="*/ 0 w 188686"/>
              <a:gd name="connsiteY4" fmla="*/ 21771 h 664029"/>
              <a:gd name="connsiteX5" fmla="*/ 0 w 188686"/>
              <a:gd name="connsiteY5" fmla="*/ 0 h 664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8686" h="664029">
                <a:moveTo>
                  <a:pt x="185058" y="664029"/>
                </a:moveTo>
                <a:cubicBezTo>
                  <a:pt x="186872" y="469900"/>
                  <a:pt x="188686" y="275772"/>
                  <a:pt x="163286" y="195943"/>
                </a:cubicBezTo>
                <a:cubicBezTo>
                  <a:pt x="137886" y="116114"/>
                  <a:pt x="59872" y="214086"/>
                  <a:pt x="32658" y="185057"/>
                </a:cubicBezTo>
                <a:cubicBezTo>
                  <a:pt x="5444" y="156028"/>
                  <a:pt x="0" y="21771"/>
                  <a:pt x="0" y="21771"/>
                </a:cubicBezTo>
                <a:lnTo>
                  <a:pt x="0" y="21771"/>
                </a:lnTo>
                <a:lnTo>
                  <a:pt x="0" y="0"/>
                </a:lnTo>
              </a:path>
            </a:pathLst>
          </a:custGeom>
          <a:ln>
            <a:solidFill>
              <a:srgbClr val="FFFF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10258" name="ZoneTexte 27"/>
          <p:cNvSpPr txBox="1">
            <a:spLocks noChangeArrowheads="1"/>
          </p:cNvSpPr>
          <p:nvPr/>
        </p:nvSpPr>
        <p:spPr bwMode="auto">
          <a:xfrm>
            <a:off x="3071813" y="1500188"/>
            <a:ext cx="1785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solidFill>
                  <a:srgbClr val="FFFF00"/>
                </a:solidFill>
                <a:latin typeface="Calibri" pitchFamily="34" charset="0"/>
              </a:rPr>
              <a:t>Nerfs</a:t>
            </a:r>
          </a:p>
        </p:txBody>
      </p:sp>
      <p:sp>
        <p:nvSpPr>
          <p:cNvPr id="10259" name="ZoneTexte 28"/>
          <p:cNvSpPr txBox="1">
            <a:spLocks noChangeArrowheads="1"/>
          </p:cNvSpPr>
          <p:nvPr/>
        </p:nvSpPr>
        <p:spPr bwMode="auto">
          <a:xfrm>
            <a:off x="7358063" y="214313"/>
            <a:ext cx="1785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solidFill>
                  <a:srgbClr val="FFFF00"/>
                </a:solidFill>
                <a:latin typeface="Calibri" pitchFamily="34" charset="0"/>
              </a:rPr>
              <a:t>Pavillon</a:t>
            </a:r>
          </a:p>
        </p:txBody>
      </p:sp>
      <p:cxnSp>
        <p:nvCxnSpPr>
          <p:cNvPr id="31" name="Connecteur droit avec flèche 30"/>
          <p:cNvCxnSpPr/>
          <p:nvPr/>
        </p:nvCxnSpPr>
        <p:spPr>
          <a:xfrm rot="5400000">
            <a:off x="7029450" y="757238"/>
            <a:ext cx="712787" cy="4841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0261" name="ZoneTexte 31"/>
          <p:cNvSpPr txBox="1">
            <a:spLocks noChangeArrowheads="1"/>
          </p:cNvSpPr>
          <p:nvPr/>
        </p:nvSpPr>
        <p:spPr bwMode="auto">
          <a:xfrm>
            <a:off x="3286125" y="4487863"/>
            <a:ext cx="1785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solidFill>
                  <a:srgbClr val="FFFF00"/>
                </a:solidFill>
                <a:latin typeface="Calibri" pitchFamily="34" charset="0"/>
              </a:rPr>
              <a:t>Tympan</a:t>
            </a:r>
          </a:p>
        </p:txBody>
      </p:sp>
      <p:cxnSp>
        <p:nvCxnSpPr>
          <p:cNvPr id="34" name="Connecteur droit avec flèche 33"/>
          <p:cNvCxnSpPr/>
          <p:nvPr/>
        </p:nvCxnSpPr>
        <p:spPr>
          <a:xfrm rot="16200000" flipV="1">
            <a:off x="3393282" y="4179094"/>
            <a:ext cx="571500" cy="71437"/>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179512" y="188913"/>
            <a:ext cx="7929563" cy="646331"/>
          </a:xfrm>
          <a:prstGeom prst="rect">
            <a:avLst/>
          </a:prstGeom>
          <a:noFill/>
        </p:spPr>
        <p:txBody>
          <a:bodyPr>
            <a:spAutoFit/>
          </a:bodyPr>
          <a:lstStyle/>
          <a:p>
            <a:pPr fontAlgn="auto">
              <a:spcBef>
                <a:spcPts val="0"/>
              </a:spcBef>
              <a:spcAft>
                <a:spcPts val="0"/>
              </a:spcAft>
              <a:defRPr/>
            </a:pPr>
            <a:r>
              <a:rPr lang="fr-FR" sz="3600" dirty="0">
                <a:solidFill>
                  <a:srgbClr val="FFFF00"/>
                </a:solidFill>
                <a:effectLst>
                  <a:outerShdw blurRad="38100" dist="38100" dir="2700000" algn="tl">
                    <a:srgbClr val="000000">
                      <a:alpha val="43137"/>
                    </a:srgbClr>
                  </a:outerShdw>
                </a:effectLst>
                <a:latin typeface="+mn-lt"/>
              </a:rPr>
              <a:t>Eléments anatomiques</a:t>
            </a:r>
          </a:p>
        </p:txBody>
      </p:sp>
      <p:sp>
        <p:nvSpPr>
          <p:cNvPr id="29" name="ZoneTexte 28"/>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sp>
        <p:nvSpPr>
          <p:cNvPr id="2" name="ZoneTexte 1">
            <a:extLst>
              <a:ext uri="{FF2B5EF4-FFF2-40B4-BE49-F238E27FC236}">
                <a16:creationId xmlns:a16="http://schemas.microsoft.com/office/drawing/2014/main" id="{3E48B26E-5410-8A5C-3DE9-0E65650E20EF}"/>
              </a:ext>
            </a:extLst>
          </p:cNvPr>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extLst>
      <p:ext uri="{BB962C8B-B14F-4D97-AF65-F5344CB8AC3E}">
        <p14:creationId xmlns:p14="http://schemas.microsoft.com/office/powerpoint/2010/main" val="505181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35" presetClass="path" presetSubtype="0" repeatCount="indefinite" accel="50000" decel="50000" fill="hold" grpId="0" nodeType="withEffect">
                                  <p:stCondLst>
                                    <p:cond delay="0"/>
                                  </p:stCondLst>
                                  <p:childTnLst>
                                    <p:animMotion origin="layout" path="M 0 0  L -0.25 0  E" pathEditMode="relative" ptsTypes="">
                                      <p:cBhvr>
                                        <p:cTn id="12" dur="2000" fill="hold"/>
                                        <p:tgtEl>
                                          <p:spTgt spid="5"/>
                                        </p:tgtEl>
                                        <p:attrNameLst>
                                          <p:attrName>ppt_x</p:attrName>
                                          <p:attrName>ppt_y</p:attrName>
                                        </p:attrNameLst>
                                      </p:cBhvr>
                                    </p:animMotion>
                                  </p:childTnLst>
                                </p:cTn>
                              </p:par>
                              <p:par>
                                <p:cTn id="13" presetID="35" presetClass="path" presetSubtype="0" repeatCount="indefinite" accel="50000" decel="50000" fill="hold" grpId="0" nodeType="withEffect">
                                  <p:stCondLst>
                                    <p:cond delay="0"/>
                                  </p:stCondLst>
                                  <p:childTnLst>
                                    <p:animMotion origin="layout" path="M 0 0  L -0.25 0  E" pathEditMode="relative" ptsTypes="">
                                      <p:cBhvr>
                                        <p:cTn id="14" dur="2000" fill="hold"/>
                                        <p:tgtEl>
                                          <p:spTgt spid="6"/>
                                        </p:tgtEl>
                                        <p:attrNameLst>
                                          <p:attrName>ppt_x</p:attrName>
                                          <p:attrName>ppt_y</p:attrName>
                                        </p:attrNameLst>
                                      </p:cBhvr>
                                    </p:animMotion>
                                  </p:childTnLst>
                                </p:cTn>
                              </p:par>
                              <p:par>
                                <p:cTn id="15" presetID="35" presetClass="path" presetSubtype="0" repeatCount="indefinite" accel="50000" decel="50000" fill="hold" grpId="0" nodeType="withEffect">
                                  <p:stCondLst>
                                    <p:cond delay="0"/>
                                  </p:stCondLst>
                                  <p:childTnLst>
                                    <p:animMotion origin="layout" path="M 0 0  L -0.25 0  E" pathEditMode="relative" ptsTypes="">
                                      <p:cBhvr>
                                        <p:cTn id="16" dur="2000" fill="hold"/>
                                        <p:tgtEl>
                                          <p:spTgt spid="7"/>
                                        </p:tgtEl>
                                        <p:attrNameLst>
                                          <p:attrName>ppt_x</p:attrName>
                                          <p:attrName>ppt_y</p:attrName>
                                        </p:attrNameLst>
                                      </p:cBhvr>
                                    </p:animMotion>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2000"/>
                                        <p:tgtEl>
                                          <p:spTgt spid="1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xit" presetSubtype="0" fill="hold" grpId="0" nodeType="clickEffect">
                                  <p:stCondLst>
                                    <p:cond delay="0"/>
                                  </p:stCondLst>
                                  <p:childTnLst>
                                    <p:animEffect transition="out" filter="fade">
                                      <p:cBhvr>
                                        <p:cTn id="23" dur="2000"/>
                                        <p:tgtEl>
                                          <p:spTgt spid="11"/>
                                        </p:tgtEl>
                                      </p:cBhvr>
                                    </p:animEffect>
                                    <p:set>
                                      <p:cBhvr>
                                        <p:cTn id="24" dur="1" fill="hold">
                                          <p:stCondLst>
                                            <p:cond delay="1999"/>
                                          </p:stCondLst>
                                        </p:cTn>
                                        <p:tgtEl>
                                          <p:spTgt spid="11"/>
                                        </p:tgtEl>
                                        <p:attrNameLst>
                                          <p:attrName>style.visibility</p:attrName>
                                        </p:attrNameLst>
                                      </p:cBhvr>
                                      <p:to>
                                        <p:strVal val="hidden"/>
                                      </p:to>
                                    </p:set>
                                  </p:childTnLst>
                                </p:cTn>
                              </p:par>
                              <p:par>
                                <p:cTn id="25" presetID="10"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1" nodeType="clickEffect">
                                  <p:stCondLst>
                                    <p:cond delay="0"/>
                                  </p:stCondLst>
                                  <p:childTnLst>
                                    <p:set>
                                      <p:cBhvr>
                                        <p:cTn id="31" dur="1" fill="hold">
                                          <p:stCondLst>
                                            <p:cond delay="0"/>
                                          </p:stCondLst>
                                        </p:cTn>
                                        <p:tgtEl>
                                          <p:spTgt spid="9"/>
                                        </p:tgtEl>
                                        <p:attrNameLst>
                                          <p:attrName>style.visibility</p:attrName>
                                        </p:attrNameLst>
                                      </p:cBhvr>
                                      <p:to>
                                        <p:strVal val="visible"/>
                                      </p:to>
                                    </p:set>
                                  </p:childTnLst>
                                </p:cTn>
                              </p:par>
                              <p:par>
                                <p:cTn id="32" presetID="63" presetClass="path" presetSubtype="0" repeatCount="indefinite" accel="50000" decel="50000" fill="hold" grpId="0" nodeType="withEffect">
                                  <p:stCondLst>
                                    <p:cond delay="0"/>
                                  </p:stCondLst>
                                  <p:childTnLst>
                                    <p:animMotion origin="layout" path="M 1.38778E-17 4.81481E-6 L 0.18906 4.81481E-6 " pathEditMode="relative" rAng="0" ptsTypes="AA">
                                      <p:cBhvr>
                                        <p:cTn id="33" dur="2000" fill="hold"/>
                                        <p:tgtEl>
                                          <p:spTgt spid="9"/>
                                        </p:tgtEl>
                                        <p:attrNameLst>
                                          <p:attrName>ppt_x</p:attrName>
                                          <p:attrName>ppt_y</p:attrName>
                                        </p:attrNameLst>
                                      </p:cBhvr>
                                      <p:rCtr x="9400" y="0"/>
                                    </p:animMotion>
                                  </p:childTnLst>
                                </p:cTn>
                              </p:par>
                              <p:par>
                                <p:cTn id="34" presetID="10" presetClass="entr" presetSubtype="0" fill="hold" grpId="1"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2000"/>
                                        <p:tgtEl>
                                          <p:spTgt spid="1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xit" presetSubtype="0" fill="hold" grpId="1" nodeType="clickEffect">
                                  <p:stCondLst>
                                    <p:cond delay="0"/>
                                  </p:stCondLst>
                                  <p:childTnLst>
                                    <p:animEffect transition="out" filter="fade">
                                      <p:cBhvr>
                                        <p:cTn id="40" dur="2000"/>
                                        <p:tgtEl>
                                          <p:spTgt spid="10"/>
                                        </p:tgtEl>
                                      </p:cBhvr>
                                    </p:animEffect>
                                    <p:set>
                                      <p:cBhvr>
                                        <p:cTn id="41" dur="1" fill="hold">
                                          <p:stCondLst>
                                            <p:cond delay="1999"/>
                                          </p:stCondLst>
                                        </p:cTn>
                                        <p:tgtEl>
                                          <p:spTgt spid="10"/>
                                        </p:tgtEl>
                                        <p:attrNameLst>
                                          <p:attrName>style.visibility</p:attrName>
                                        </p:attrNameLst>
                                      </p:cBhvr>
                                      <p:to>
                                        <p:strVal val="hidden"/>
                                      </p:to>
                                    </p:set>
                                  </p:childTnLst>
                                </p:cTn>
                              </p:par>
                              <p:par>
                                <p:cTn id="42" presetID="10" presetClass="entr" presetSubtype="0"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2000"/>
                                        <p:tgtEl>
                                          <p:spTgt spid="12"/>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9" grpId="0" animBg="1"/>
      <p:bldP spid="9" grpId="1" animBg="1"/>
      <p:bldP spid="10" grpId="0" animBg="1"/>
      <p:bldP spid="10" grpId="1" animBg="1"/>
      <p:bldP spid="11" grpId="0" animBg="1"/>
      <p:bldP spid="12" grpId="0" animBg="1"/>
      <p:bldP spid="13" grpId="0"/>
      <p:bldP spid="14" grpId="0"/>
      <p:bldP spid="1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11"/>
          <p:cNvSpPr txBox="1"/>
          <p:nvPr/>
        </p:nvSpPr>
        <p:spPr>
          <a:xfrm>
            <a:off x="5611686" y="1052736"/>
            <a:ext cx="3315553" cy="4401205"/>
          </a:xfrm>
          <a:prstGeom prst="rect">
            <a:avLst/>
          </a:prstGeom>
          <a:solidFill>
            <a:srgbClr val="3366FF">
              <a:alpha val="60000"/>
            </a:srgbClr>
          </a:solidFill>
          <a:ln w="12700">
            <a:solidFill>
              <a:schemeClr val="tx2">
                <a:lumMod val="20000"/>
                <a:lumOff val="80000"/>
              </a:schemeClr>
            </a:solidFill>
          </a:ln>
        </p:spPr>
        <p:txBody>
          <a:bodyPr wrap="square">
            <a:spAutoFit/>
          </a:bodyPr>
          <a:lstStyle/>
          <a:p>
            <a:pPr fontAlgn="auto">
              <a:spcBef>
                <a:spcPts val="0"/>
              </a:spcBef>
              <a:spcAft>
                <a:spcPts val="0"/>
              </a:spcAft>
              <a:defRPr/>
            </a:pPr>
            <a:r>
              <a:rPr lang="fr-FR" sz="2800" b="1" dirty="0">
                <a:solidFill>
                  <a:schemeClr val="bg1"/>
                </a:solidFill>
                <a:latin typeface="Calibri" pitchFamily="34" charset="0"/>
                <a:cs typeface="+mn-cs"/>
              </a:rPr>
              <a:t>1</a:t>
            </a:r>
            <a:r>
              <a:rPr lang="fr-FR" sz="2800" dirty="0">
                <a:solidFill>
                  <a:srgbClr val="A6DEF2"/>
                </a:solidFill>
                <a:latin typeface="Calibri" pitchFamily="34" charset="0"/>
                <a:cs typeface="+mn-cs"/>
              </a:rPr>
              <a:t> - Voile du palais</a:t>
            </a:r>
          </a:p>
          <a:p>
            <a:pPr fontAlgn="auto">
              <a:spcBef>
                <a:spcPts val="0"/>
              </a:spcBef>
              <a:spcAft>
                <a:spcPts val="0"/>
              </a:spcAft>
              <a:defRPr/>
            </a:pPr>
            <a:r>
              <a:rPr lang="fr-FR" sz="2800" dirty="0">
                <a:solidFill>
                  <a:schemeClr val="bg1"/>
                </a:solidFill>
                <a:latin typeface="Calibri" pitchFamily="34" charset="0"/>
                <a:cs typeface="+mn-cs"/>
                <a:sym typeface="Wingdings" pitchFamily="2" charset="2"/>
              </a:rPr>
              <a:t> </a:t>
            </a:r>
            <a:r>
              <a:rPr lang="fr-FR" sz="2800" dirty="0">
                <a:solidFill>
                  <a:schemeClr val="bg1"/>
                </a:solidFill>
                <a:latin typeface="Calibri" pitchFamily="34" charset="0"/>
                <a:cs typeface="+mn-cs"/>
              </a:rPr>
              <a:t> le son [k] </a:t>
            </a:r>
          </a:p>
          <a:p>
            <a:pPr fontAlgn="auto">
              <a:spcBef>
                <a:spcPts val="0"/>
              </a:spcBef>
              <a:spcAft>
                <a:spcPts val="0"/>
              </a:spcAft>
              <a:defRPr/>
            </a:pPr>
            <a:endParaRPr lang="fr-FR" sz="2800" dirty="0">
              <a:solidFill>
                <a:srgbClr val="A6DEF2"/>
              </a:solidFill>
              <a:latin typeface="Calibri" pitchFamily="34" charset="0"/>
              <a:cs typeface="+mn-cs"/>
            </a:endParaRPr>
          </a:p>
          <a:p>
            <a:pPr fontAlgn="auto">
              <a:spcBef>
                <a:spcPts val="0"/>
              </a:spcBef>
              <a:spcAft>
                <a:spcPts val="0"/>
              </a:spcAft>
              <a:defRPr/>
            </a:pPr>
            <a:r>
              <a:rPr lang="fr-FR" sz="2800" b="1" dirty="0">
                <a:solidFill>
                  <a:schemeClr val="bg1"/>
                </a:solidFill>
                <a:latin typeface="Calibri" pitchFamily="34" charset="0"/>
                <a:cs typeface="+mn-cs"/>
              </a:rPr>
              <a:t>2</a:t>
            </a:r>
            <a:r>
              <a:rPr lang="fr-FR" sz="2800" dirty="0">
                <a:solidFill>
                  <a:srgbClr val="A6DEF2"/>
                </a:solidFill>
                <a:latin typeface="Calibri" pitchFamily="34" charset="0"/>
                <a:cs typeface="+mn-cs"/>
              </a:rPr>
              <a:t> – Epiglotte</a:t>
            </a:r>
          </a:p>
          <a:p>
            <a:pPr fontAlgn="auto">
              <a:spcBef>
                <a:spcPts val="0"/>
              </a:spcBef>
              <a:spcAft>
                <a:spcPts val="0"/>
              </a:spcAft>
              <a:defRPr/>
            </a:pPr>
            <a:r>
              <a:rPr lang="fr-FR" sz="2800" dirty="0">
                <a:solidFill>
                  <a:schemeClr val="bg1"/>
                </a:solidFill>
                <a:latin typeface="Calibri" pitchFamily="34" charset="0"/>
                <a:cs typeface="+mn-cs"/>
                <a:sym typeface="Wingdings" pitchFamily="2" charset="2"/>
              </a:rPr>
              <a:t> La toux</a:t>
            </a:r>
            <a:endParaRPr lang="fr-FR" sz="2800" dirty="0">
              <a:solidFill>
                <a:schemeClr val="bg1"/>
              </a:solidFill>
              <a:latin typeface="Calibri" pitchFamily="34" charset="0"/>
              <a:cs typeface="+mn-cs"/>
            </a:endParaRPr>
          </a:p>
          <a:p>
            <a:pPr fontAlgn="auto">
              <a:spcBef>
                <a:spcPts val="0"/>
              </a:spcBef>
              <a:spcAft>
                <a:spcPts val="0"/>
              </a:spcAft>
              <a:defRPr/>
            </a:pPr>
            <a:endParaRPr lang="fr-FR" sz="2800" dirty="0">
              <a:solidFill>
                <a:srgbClr val="A6DEF2"/>
              </a:solidFill>
              <a:latin typeface="Calibri" pitchFamily="34" charset="0"/>
              <a:cs typeface="+mn-cs"/>
            </a:endParaRPr>
          </a:p>
          <a:p>
            <a:pPr fontAlgn="auto">
              <a:spcBef>
                <a:spcPts val="0"/>
              </a:spcBef>
              <a:spcAft>
                <a:spcPts val="0"/>
              </a:spcAft>
              <a:defRPr/>
            </a:pPr>
            <a:r>
              <a:rPr lang="fr-FR" sz="2800" b="1" dirty="0">
                <a:solidFill>
                  <a:schemeClr val="bg1"/>
                </a:solidFill>
                <a:latin typeface="Calibri" pitchFamily="34" charset="0"/>
                <a:cs typeface="+mn-cs"/>
              </a:rPr>
              <a:t>3</a:t>
            </a:r>
            <a:r>
              <a:rPr lang="fr-FR" sz="2800" dirty="0">
                <a:solidFill>
                  <a:srgbClr val="A6DEF2"/>
                </a:solidFill>
                <a:latin typeface="Calibri" pitchFamily="34" charset="0"/>
                <a:cs typeface="+mn-cs"/>
              </a:rPr>
              <a:t> - Orifice des trompes d’Eustache</a:t>
            </a:r>
          </a:p>
          <a:p>
            <a:pPr marL="457200" indent="-457200" fontAlgn="auto">
              <a:spcBef>
                <a:spcPts val="0"/>
              </a:spcBef>
              <a:spcAft>
                <a:spcPts val="0"/>
              </a:spcAft>
              <a:buFont typeface="Wingdings"/>
              <a:buChar char="è"/>
              <a:defRPr/>
            </a:pPr>
            <a:r>
              <a:rPr lang="fr-FR" sz="2800" dirty="0">
                <a:solidFill>
                  <a:schemeClr val="bg1"/>
                </a:solidFill>
                <a:latin typeface="Calibri" pitchFamily="34" charset="0"/>
                <a:cs typeface="+mn-cs"/>
                <a:sym typeface="Wingdings" pitchFamily="2" charset="2"/>
              </a:rPr>
              <a:t>Le but !</a:t>
            </a:r>
          </a:p>
          <a:p>
            <a:pPr marL="457200" indent="-457200" fontAlgn="auto">
              <a:spcBef>
                <a:spcPts val="0"/>
              </a:spcBef>
              <a:spcAft>
                <a:spcPts val="0"/>
              </a:spcAft>
              <a:buFont typeface="Wingdings"/>
              <a:buChar char="è"/>
              <a:defRPr/>
            </a:pPr>
            <a:endParaRPr lang="fr-FR" sz="2800" dirty="0">
              <a:solidFill>
                <a:schemeClr val="bg1"/>
              </a:solidFill>
              <a:latin typeface="Calibri" pitchFamily="34" charset="0"/>
              <a:cs typeface="+mn-cs"/>
            </a:endParaRPr>
          </a:p>
        </p:txBody>
      </p:sp>
      <p:sp>
        <p:nvSpPr>
          <p:cNvPr id="5" name="ZoneTexte 4"/>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pic>
        <p:nvPicPr>
          <p:cNvPr id="6146" name="Picture 2" descr="http://biology-forums.com/gallery/14755_10_09_12_7_07_44_8467742.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8901" y="1052736"/>
            <a:ext cx="4932365" cy="4392488"/>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p:cNvSpPr txBox="1"/>
          <p:nvPr/>
        </p:nvSpPr>
        <p:spPr>
          <a:xfrm>
            <a:off x="179512" y="188913"/>
            <a:ext cx="7929563" cy="646331"/>
          </a:xfrm>
          <a:prstGeom prst="rect">
            <a:avLst/>
          </a:prstGeom>
          <a:noFill/>
        </p:spPr>
        <p:txBody>
          <a:bodyPr>
            <a:spAutoFit/>
          </a:bodyPr>
          <a:lstStyle/>
          <a:p>
            <a:pPr fontAlgn="auto">
              <a:spcBef>
                <a:spcPts val="0"/>
              </a:spcBef>
              <a:spcAft>
                <a:spcPts val="0"/>
              </a:spcAft>
              <a:defRPr/>
            </a:pPr>
            <a:r>
              <a:rPr lang="fr-FR" sz="3600" dirty="0">
                <a:solidFill>
                  <a:srgbClr val="FFFF00"/>
                </a:solidFill>
                <a:effectLst>
                  <a:outerShdw blurRad="38100" dist="38100" dir="2700000" algn="tl">
                    <a:srgbClr val="000000">
                      <a:alpha val="43137"/>
                    </a:srgbClr>
                  </a:outerShdw>
                </a:effectLst>
                <a:latin typeface="+mn-lt"/>
              </a:rPr>
              <a:t>Eléments anatomiques</a:t>
            </a:r>
          </a:p>
        </p:txBody>
      </p:sp>
      <p:sp>
        <p:nvSpPr>
          <p:cNvPr id="2" name="Ellipse 1"/>
          <p:cNvSpPr/>
          <p:nvPr/>
        </p:nvSpPr>
        <p:spPr>
          <a:xfrm>
            <a:off x="2699792" y="2913353"/>
            <a:ext cx="262380" cy="251158"/>
          </a:xfrm>
          <a:prstGeom prst="ellipse">
            <a:avLst/>
          </a:prstGeom>
          <a:solidFill>
            <a:schemeClr val="tx1">
              <a:lumMod val="65000"/>
              <a:lumOff val="35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fr-FR" b="1" dirty="0"/>
              <a:t>1</a:t>
            </a:r>
          </a:p>
        </p:txBody>
      </p:sp>
      <p:sp>
        <p:nvSpPr>
          <p:cNvPr id="10" name="Ellipse 9"/>
          <p:cNvSpPr/>
          <p:nvPr/>
        </p:nvSpPr>
        <p:spPr>
          <a:xfrm>
            <a:off x="3316255" y="4231203"/>
            <a:ext cx="262380" cy="251158"/>
          </a:xfrm>
          <a:prstGeom prst="ellipse">
            <a:avLst/>
          </a:prstGeom>
          <a:solidFill>
            <a:schemeClr val="tx1">
              <a:lumMod val="65000"/>
              <a:lumOff val="35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fr-FR" b="1" dirty="0"/>
              <a:t>2</a:t>
            </a:r>
          </a:p>
        </p:txBody>
      </p:sp>
      <p:sp>
        <p:nvSpPr>
          <p:cNvPr id="11" name="Ellipse 10"/>
          <p:cNvSpPr/>
          <p:nvPr/>
        </p:nvSpPr>
        <p:spPr>
          <a:xfrm>
            <a:off x="4086086" y="2297313"/>
            <a:ext cx="262380" cy="251158"/>
          </a:xfrm>
          <a:prstGeom prst="ellipse">
            <a:avLst/>
          </a:prstGeom>
          <a:solidFill>
            <a:schemeClr val="tx1">
              <a:lumMod val="65000"/>
              <a:lumOff val="35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fr-FR" b="1" dirty="0"/>
              <a:t>3</a:t>
            </a:r>
          </a:p>
        </p:txBody>
      </p:sp>
      <p:sp>
        <p:nvSpPr>
          <p:cNvPr id="12" name="ZoneTexte 11"/>
          <p:cNvSpPr txBox="1"/>
          <p:nvPr/>
        </p:nvSpPr>
        <p:spPr>
          <a:xfrm>
            <a:off x="365207" y="5589240"/>
            <a:ext cx="8562032" cy="646331"/>
          </a:xfrm>
          <a:prstGeom prst="rect">
            <a:avLst/>
          </a:prstGeom>
          <a:solidFill>
            <a:srgbClr val="3366FF">
              <a:alpha val="60000"/>
            </a:srgbClr>
          </a:solidFill>
          <a:ln w="12700">
            <a:solidFill>
              <a:schemeClr val="tx2">
                <a:lumMod val="20000"/>
                <a:lumOff val="80000"/>
              </a:schemeClr>
            </a:solidFill>
          </a:ln>
        </p:spPr>
        <p:txBody>
          <a:bodyPr wrap="square">
            <a:spAutoFit/>
          </a:bodyPr>
          <a:lstStyle/>
          <a:p>
            <a:pPr fontAlgn="auto">
              <a:spcBef>
                <a:spcPts val="0"/>
              </a:spcBef>
              <a:spcAft>
                <a:spcPts val="0"/>
              </a:spcAft>
              <a:defRPr/>
            </a:pPr>
            <a:r>
              <a:rPr lang="fr-FR" dirty="0">
                <a:solidFill>
                  <a:schemeClr val="bg1">
                    <a:lumMod val="95000"/>
                  </a:schemeClr>
                </a:solidFill>
                <a:latin typeface="Calibri" pitchFamily="34" charset="0"/>
                <a:cs typeface="+mn-cs"/>
              </a:rPr>
              <a:t>Le voile du palais et l’épiglotte sont des éléments mobiles.</a:t>
            </a:r>
          </a:p>
          <a:p>
            <a:pPr fontAlgn="auto">
              <a:spcBef>
                <a:spcPts val="0"/>
              </a:spcBef>
              <a:spcAft>
                <a:spcPts val="0"/>
              </a:spcAft>
              <a:defRPr/>
            </a:pPr>
            <a:r>
              <a:rPr lang="fr-FR" dirty="0">
                <a:solidFill>
                  <a:schemeClr val="bg1">
                    <a:lumMod val="95000"/>
                  </a:schemeClr>
                </a:solidFill>
                <a:latin typeface="Calibri" pitchFamily="34" charset="0"/>
                <a:cs typeface="+mn-cs"/>
              </a:rPr>
              <a:t>Apprendre à les contrôler/ressentir est une base importante de la compensation.  </a:t>
            </a:r>
            <a:endParaRPr lang="fr-FR" dirty="0">
              <a:solidFill>
                <a:srgbClr val="A6DEF2"/>
              </a:solidFill>
              <a:latin typeface="Calibri" pitchFamily="34" charset="0"/>
            </a:endParaRPr>
          </a:p>
        </p:txBody>
      </p:sp>
      <p:sp>
        <p:nvSpPr>
          <p:cNvPr id="3" name="ZoneTexte 2">
            <a:extLst>
              <a:ext uri="{FF2B5EF4-FFF2-40B4-BE49-F238E27FC236}">
                <a16:creationId xmlns:a16="http://schemas.microsoft.com/office/drawing/2014/main" id="{552E3869-691C-6171-88FF-5E2D6E4A8C5E}"/>
              </a:ext>
            </a:extLst>
          </p:cNvPr>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extLst>
      <p:ext uri="{BB962C8B-B14F-4D97-AF65-F5344CB8AC3E}">
        <p14:creationId xmlns:p14="http://schemas.microsoft.com/office/powerpoint/2010/main" val="241482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68312" y="188913"/>
            <a:ext cx="7929563" cy="830262"/>
          </a:xfrm>
          <a:prstGeom prst="rect">
            <a:avLst/>
          </a:prstGeom>
          <a:noFill/>
        </p:spPr>
        <p:txBody>
          <a:bodyPr>
            <a:spAutoFit/>
          </a:bodyPr>
          <a:lstStyle/>
          <a:p>
            <a:pPr fontAlgn="auto">
              <a:spcBef>
                <a:spcPts val="0"/>
              </a:spcBef>
              <a:spcAft>
                <a:spcPts val="0"/>
              </a:spcAft>
              <a:defRPr/>
            </a:pPr>
            <a:r>
              <a:rPr lang="fr-FR" sz="4800" dirty="0">
                <a:solidFill>
                  <a:srgbClr val="FFFF00"/>
                </a:solidFill>
                <a:effectLst>
                  <a:outerShdw blurRad="38100" dist="38100" dir="2700000" algn="tl">
                    <a:srgbClr val="000000">
                      <a:alpha val="43137"/>
                    </a:srgbClr>
                  </a:outerShdw>
                </a:effectLst>
                <a:latin typeface="+mn-lt"/>
                <a:cs typeface="+mn-cs"/>
              </a:rPr>
              <a:t>2) Différentes techniques</a:t>
            </a:r>
          </a:p>
        </p:txBody>
      </p:sp>
      <p:sp>
        <p:nvSpPr>
          <p:cNvPr id="7" name="ZoneTexte 11"/>
          <p:cNvSpPr txBox="1"/>
          <p:nvPr/>
        </p:nvSpPr>
        <p:spPr>
          <a:xfrm>
            <a:off x="468312" y="1150499"/>
            <a:ext cx="7704137" cy="1384995"/>
          </a:xfrm>
          <a:prstGeom prst="rect">
            <a:avLst/>
          </a:prstGeom>
          <a:solidFill>
            <a:srgbClr val="3366FF">
              <a:alpha val="60000"/>
            </a:srgbClr>
          </a:solidFill>
          <a:ln w="12700">
            <a:solidFill>
              <a:schemeClr val="tx2">
                <a:lumMod val="20000"/>
                <a:lumOff val="80000"/>
              </a:schemeClr>
            </a:solidFill>
          </a:ln>
        </p:spPr>
        <p:txBody>
          <a:bodyPr>
            <a:spAutoFit/>
          </a:bodyPr>
          <a:lstStyle/>
          <a:p>
            <a:pPr fontAlgn="auto">
              <a:spcBef>
                <a:spcPts val="0"/>
              </a:spcBef>
              <a:spcAft>
                <a:spcPts val="0"/>
              </a:spcAft>
              <a:defRPr/>
            </a:pPr>
            <a:r>
              <a:rPr lang="fr-FR" sz="2800" dirty="0">
                <a:solidFill>
                  <a:schemeClr val="bg1">
                    <a:lumMod val="95000"/>
                  </a:schemeClr>
                </a:solidFill>
                <a:latin typeface="Calibri" pitchFamily="34" charset="0"/>
                <a:cs typeface="+mn-cs"/>
              </a:rPr>
              <a:t>Méthodes Passives</a:t>
            </a:r>
          </a:p>
          <a:p>
            <a:pPr fontAlgn="auto">
              <a:spcBef>
                <a:spcPts val="0"/>
              </a:spcBef>
              <a:spcAft>
                <a:spcPts val="0"/>
              </a:spcAft>
              <a:defRPr/>
            </a:pPr>
            <a:endParaRPr lang="fr-FR" sz="2800" dirty="0">
              <a:solidFill>
                <a:srgbClr val="A6DEF2"/>
              </a:solidFill>
              <a:latin typeface="Calibri" pitchFamily="34" charset="0"/>
              <a:cs typeface="+mn-cs"/>
            </a:endParaRPr>
          </a:p>
          <a:p>
            <a:pPr marL="514350" indent="-514350" fontAlgn="auto">
              <a:spcBef>
                <a:spcPts val="0"/>
              </a:spcBef>
              <a:spcAft>
                <a:spcPts val="0"/>
              </a:spcAft>
              <a:buFont typeface="Arial" pitchFamily="34" charset="0"/>
              <a:buChar char="•"/>
              <a:defRPr/>
            </a:pPr>
            <a:r>
              <a:rPr lang="fr-FR" sz="2800" dirty="0">
                <a:solidFill>
                  <a:srgbClr val="A6DEF2"/>
                </a:solidFill>
                <a:latin typeface="Calibri" pitchFamily="34" charset="0"/>
              </a:rPr>
              <a:t>Béance Tubaire Volontaire</a:t>
            </a:r>
          </a:p>
        </p:txBody>
      </p:sp>
      <p:sp>
        <p:nvSpPr>
          <p:cNvPr id="5" name="ZoneTexte 4"/>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pic>
        <p:nvPicPr>
          <p:cNvPr id="5122" name="Picture 2" descr="Full-size image (21 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3545" y="3281072"/>
            <a:ext cx="2076450" cy="2838450"/>
          </a:xfrm>
          <a:prstGeom prst="rect">
            <a:avLst/>
          </a:prstGeom>
          <a:noFill/>
          <a:extLst>
            <a:ext uri="{909E8E84-426E-40DD-AFC4-6F175D3DCCD1}">
              <a14:hiddenFill xmlns:a14="http://schemas.microsoft.com/office/drawing/2010/main">
                <a:solidFill>
                  <a:srgbClr val="FFFFFF"/>
                </a:solidFill>
              </a14:hiddenFill>
            </a:ext>
          </a:extLst>
        </p:spPr>
      </p:pic>
      <p:sp>
        <p:nvSpPr>
          <p:cNvPr id="11" name="ZoneTexte 11"/>
          <p:cNvSpPr txBox="1"/>
          <p:nvPr/>
        </p:nvSpPr>
        <p:spPr>
          <a:xfrm>
            <a:off x="3923929" y="3281072"/>
            <a:ext cx="4107234" cy="2862322"/>
          </a:xfrm>
          <a:prstGeom prst="rect">
            <a:avLst/>
          </a:prstGeom>
          <a:solidFill>
            <a:srgbClr val="3366FF">
              <a:alpha val="60000"/>
            </a:srgbClr>
          </a:solidFill>
          <a:ln w="12700">
            <a:solidFill>
              <a:schemeClr val="tx2">
                <a:lumMod val="20000"/>
                <a:lumOff val="80000"/>
              </a:schemeClr>
            </a:solidFill>
          </a:ln>
        </p:spPr>
        <p:txBody>
          <a:bodyPr wrap="square">
            <a:spAutoFit/>
          </a:bodyPr>
          <a:lstStyle/>
          <a:p>
            <a:pPr fontAlgn="auto">
              <a:spcBef>
                <a:spcPts val="0"/>
              </a:spcBef>
              <a:spcAft>
                <a:spcPts val="0"/>
              </a:spcAft>
              <a:defRPr/>
            </a:pPr>
            <a:r>
              <a:rPr lang="fr-FR" dirty="0">
                <a:solidFill>
                  <a:srgbClr val="A6DEF2"/>
                </a:solidFill>
                <a:latin typeface="Calibri" pitchFamily="34" charset="0"/>
              </a:rPr>
              <a:t>Physiologie tubaire : </a:t>
            </a:r>
          </a:p>
          <a:p>
            <a:pPr fontAlgn="auto">
              <a:spcBef>
                <a:spcPts val="0"/>
              </a:spcBef>
              <a:spcAft>
                <a:spcPts val="0"/>
              </a:spcAft>
              <a:defRPr/>
            </a:pPr>
            <a:r>
              <a:rPr lang="fr-FR" dirty="0">
                <a:solidFill>
                  <a:srgbClr val="A6DEF2"/>
                </a:solidFill>
                <a:latin typeface="Calibri" pitchFamily="34" charset="0"/>
              </a:rPr>
              <a:t>Ouverture de l'ostium pharyngien par contraction du muscle releveur du voile du palais d'après </a:t>
            </a:r>
            <a:r>
              <a:rPr lang="fr-FR" dirty="0" err="1">
                <a:solidFill>
                  <a:srgbClr val="A6DEF2"/>
                </a:solidFill>
                <a:latin typeface="Calibri" pitchFamily="34" charset="0"/>
              </a:rPr>
              <a:t>Bonfils</a:t>
            </a:r>
            <a:r>
              <a:rPr lang="fr-FR" dirty="0">
                <a:solidFill>
                  <a:srgbClr val="A6DEF2"/>
                </a:solidFill>
                <a:latin typeface="Calibri" pitchFamily="34" charset="0"/>
              </a:rPr>
              <a:t> et al.</a:t>
            </a:r>
          </a:p>
          <a:p>
            <a:pPr fontAlgn="auto">
              <a:spcBef>
                <a:spcPts val="0"/>
              </a:spcBef>
              <a:spcAft>
                <a:spcPts val="0"/>
              </a:spcAft>
              <a:defRPr/>
            </a:pPr>
            <a:endParaRPr lang="fr-FR" dirty="0">
              <a:solidFill>
                <a:srgbClr val="A6DEF2"/>
              </a:solidFill>
              <a:latin typeface="Calibri" pitchFamily="34" charset="0"/>
            </a:endParaRPr>
          </a:p>
          <a:p>
            <a:pPr fontAlgn="auto">
              <a:spcBef>
                <a:spcPts val="0"/>
              </a:spcBef>
              <a:spcAft>
                <a:spcPts val="0"/>
              </a:spcAft>
              <a:defRPr/>
            </a:pPr>
            <a:r>
              <a:rPr lang="fr-FR" dirty="0">
                <a:solidFill>
                  <a:srgbClr val="A6DEF2"/>
                </a:solidFill>
                <a:latin typeface="Calibri" pitchFamily="34" charset="0"/>
              </a:rPr>
              <a:t>1 : muscle </a:t>
            </a:r>
            <a:r>
              <a:rPr lang="fr-FR" dirty="0" err="1">
                <a:solidFill>
                  <a:srgbClr val="A6DEF2"/>
                </a:solidFill>
                <a:latin typeface="Calibri" pitchFamily="34" charset="0"/>
              </a:rPr>
              <a:t>péristaphylin</a:t>
            </a:r>
            <a:r>
              <a:rPr lang="fr-FR" dirty="0">
                <a:solidFill>
                  <a:srgbClr val="A6DEF2"/>
                </a:solidFill>
                <a:latin typeface="Calibri" pitchFamily="34" charset="0"/>
              </a:rPr>
              <a:t> externe ; </a:t>
            </a:r>
          </a:p>
          <a:p>
            <a:pPr fontAlgn="auto">
              <a:spcBef>
                <a:spcPts val="0"/>
              </a:spcBef>
              <a:spcAft>
                <a:spcPts val="0"/>
              </a:spcAft>
              <a:defRPr/>
            </a:pPr>
            <a:r>
              <a:rPr lang="fr-FR" dirty="0">
                <a:solidFill>
                  <a:srgbClr val="A6DEF2"/>
                </a:solidFill>
                <a:latin typeface="Calibri" pitchFamily="34" charset="0"/>
              </a:rPr>
              <a:t>2 : muscle </a:t>
            </a:r>
            <a:r>
              <a:rPr lang="fr-FR" dirty="0" err="1">
                <a:solidFill>
                  <a:srgbClr val="A6DEF2"/>
                </a:solidFill>
                <a:latin typeface="Calibri" pitchFamily="34" charset="0"/>
              </a:rPr>
              <a:t>péristaphylin</a:t>
            </a:r>
            <a:r>
              <a:rPr lang="fr-FR" dirty="0">
                <a:solidFill>
                  <a:srgbClr val="A6DEF2"/>
                </a:solidFill>
                <a:latin typeface="Calibri" pitchFamily="34" charset="0"/>
              </a:rPr>
              <a:t> interne ; </a:t>
            </a:r>
          </a:p>
          <a:p>
            <a:pPr fontAlgn="auto">
              <a:spcBef>
                <a:spcPts val="0"/>
              </a:spcBef>
              <a:spcAft>
                <a:spcPts val="0"/>
              </a:spcAft>
              <a:defRPr/>
            </a:pPr>
            <a:r>
              <a:rPr lang="fr-FR" dirty="0">
                <a:solidFill>
                  <a:srgbClr val="A6DEF2"/>
                </a:solidFill>
                <a:latin typeface="Calibri" pitchFamily="34" charset="0"/>
              </a:rPr>
              <a:t>3 : orifice tubaire pharyngien ; </a:t>
            </a:r>
          </a:p>
          <a:p>
            <a:pPr fontAlgn="auto">
              <a:spcBef>
                <a:spcPts val="0"/>
              </a:spcBef>
              <a:spcAft>
                <a:spcPts val="0"/>
              </a:spcAft>
              <a:defRPr/>
            </a:pPr>
            <a:r>
              <a:rPr lang="fr-FR" dirty="0">
                <a:solidFill>
                  <a:srgbClr val="A6DEF2"/>
                </a:solidFill>
                <a:latin typeface="Calibri" pitchFamily="34" charset="0"/>
              </a:rPr>
              <a:t>4 : trompe d'Eustache.</a:t>
            </a:r>
          </a:p>
          <a:p>
            <a:pPr fontAlgn="auto">
              <a:spcBef>
                <a:spcPts val="0"/>
              </a:spcBef>
              <a:spcAft>
                <a:spcPts val="0"/>
              </a:spcAft>
              <a:defRPr/>
            </a:pPr>
            <a:endParaRPr lang="fr-FR" dirty="0">
              <a:solidFill>
                <a:srgbClr val="A6DEF2"/>
              </a:solidFill>
              <a:latin typeface="Calibri" pitchFamily="34" charset="0"/>
            </a:endParaRPr>
          </a:p>
        </p:txBody>
      </p:sp>
      <p:sp>
        <p:nvSpPr>
          <p:cNvPr id="2" name="ZoneTexte 1">
            <a:extLst>
              <a:ext uri="{FF2B5EF4-FFF2-40B4-BE49-F238E27FC236}">
                <a16:creationId xmlns:a16="http://schemas.microsoft.com/office/drawing/2014/main" id="{26B4151D-1A4E-26E4-D7C0-29B5FA8A1A2A}"/>
              </a:ext>
            </a:extLst>
          </p:cNvPr>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extLst>
      <p:ext uri="{BB962C8B-B14F-4D97-AF65-F5344CB8AC3E}">
        <p14:creationId xmlns:p14="http://schemas.microsoft.com/office/powerpoint/2010/main" val="2797029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68312" y="188913"/>
            <a:ext cx="7929563" cy="584775"/>
          </a:xfrm>
          <a:prstGeom prst="rect">
            <a:avLst/>
          </a:prstGeom>
          <a:noFill/>
        </p:spPr>
        <p:txBody>
          <a:bodyPr>
            <a:spAutoFit/>
          </a:bodyPr>
          <a:lstStyle/>
          <a:p>
            <a:pPr fontAlgn="auto">
              <a:spcBef>
                <a:spcPts val="0"/>
              </a:spcBef>
              <a:spcAft>
                <a:spcPts val="0"/>
              </a:spcAft>
              <a:defRPr/>
            </a:pPr>
            <a:r>
              <a:rPr lang="fr-FR" sz="3200" dirty="0">
                <a:solidFill>
                  <a:srgbClr val="FFFF00"/>
                </a:solidFill>
                <a:effectLst>
                  <a:outerShdw blurRad="38100" dist="38100" dir="2700000" algn="tl">
                    <a:srgbClr val="000000">
                      <a:alpha val="43137"/>
                    </a:srgbClr>
                  </a:outerShdw>
                </a:effectLst>
                <a:latin typeface="+mn-lt"/>
                <a:cs typeface="+mn-cs"/>
              </a:rPr>
              <a:t>Différentes techniques</a:t>
            </a:r>
          </a:p>
        </p:txBody>
      </p:sp>
      <p:sp>
        <p:nvSpPr>
          <p:cNvPr id="7" name="ZoneTexte 11"/>
          <p:cNvSpPr txBox="1"/>
          <p:nvPr/>
        </p:nvSpPr>
        <p:spPr>
          <a:xfrm>
            <a:off x="468312" y="1150499"/>
            <a:ext cx="7704137" cy="4401205"/>
          </a:xfrm>
          <a:prstGeom prst="rect">
            <a:avLst/>
          </a:prstGeom>
          <a:solidFill>
            <a:srgbClr val="3366FF">
              <a:alpha val="60000"/>
            </a:srgbClr>
          </a:solidFill>
          <a:ln w="12700">
            <a:solidFill>
              <a:schemeClr val="tx2">
                <a:lumMod val="20000"/>
                <a:lumOff val="80000"/>
              </a:schemeClr>
            </a:solidFill>
          </a:ln>
        </p:spPr>
        <p:txBody>
          <a:bodyPr>
            <a:spAutoFit/>
          </a:bodyPr>
          <a:lstStyle/>
          <a:p>
            <a:pPr fontAlgn="auto">
              <a:spcBef>
                <a:spcPts val="0"/>
              </a:spcBef>
              <a:spcAft>
                <a:spcPts val="0"/>
              </a:spcAft>
              <a:defRPr/>
            </a:pPr>
            <a:r>
              <a:rPr lang="fr-FR" sz="2800" dirty="0">
                <a:solidFill>
                  <a:schemeClr val="bg1">
                    <a:lumMod val="95000"/>
                  </a:schemeClr>
                </a:solidFill>
                <a:latin typeface="Calibri" pitchFamily="34" charset="0"/>
              </a:rPr>
              <a:t>Méthodes Passives</a:t>
            </a:r>
          </a:p>
          <a:p>
            <a:pPr marL="514350" indent="-514350" fontAlgn="auto">
              <a:spcBef>
                <a:spcPts val="0"/>
              </a:spcBef>
              <a:spcAft>
                <a:spcPts val="0"/>
              </a:spcAft>
              <a:buFont typeface="Arial" pitchFamily="34" charset="0"/>
              <a:buChar char="•"/>
              <a:defRPr/>
            </a:pPr>
            <a:endParaRPr lang="fr-FR" sz="2800" dirty="0">
              <a:solidFill>
                <a:srgbClr val="A6DEF2"/>
              </a:solidFill>
              <a:latin typeface="Calibri" pitchFamily="34" charset="0"/>
            </a:endParaRPr>
          </a:p>
          <a:p>
            <a:pPr fontAlgn="auto">
              <a:spcBef>
                <a:spcPts val="0"/>
              </a:spcBef>
              <a:spcAft>
                <a:spcPts val="0"/>
              </a:spcAft>
              <a:defRPr/>
            </a:pPr>
            <a:r>
              <a:rPr lang="fr-FR" sz="2800" dirty="0">
                <a:solidFill>
                  <a:srgbClr val="A6DEF2"/>
                </a:solidFill>
                <a:latin typeface="Calibri" pitchFamily="34" charset="0"/>
              </a:rPr>
              <a:t>Mobilisation de muscles accessoires :</a:t>
            </a:r>
          </a:p>
          <a:p>
            <a:pPr fontAlgn="auto">
              <a:spcBef>
                <a:spcPts val="0"/>
              </a:spcBef>
              <a:spcAft>
                <a:spcPts val="0"/>
              </a:spcAft>
              <a:defRPr/>
            </a:pPr>
            <a:r>
              <a:rPr lang="fr-FR" sz="2800" dirty="0">
                <a:solidFill>
                  <a:srgbClr val="A6DEF2"/>
                </a:solidFill>
                <a:latin typeface="Calibri" pitchFamily="34" charset="0"/>
              </a:rPr>
              <a:t>	(Bailler, mordre, déglutir . . . )</a:t>
            </a:r>
          </a:p>
          <a:p>
            <a:pPr fontAlgn="auto">
              <a:spcBef>
                <a:spcPts val="0"/>
              </a:spcBef>
              <a:spcAft>
                <a:spcPts val="0"/>
              </a:spcAft>
              <a:defRPr/>
            </a:pPr>
            <a:endParaRPr lang="fr-FR" sz="2800" dirty="0">
              <a:solidFill>
                <a:srgbClr val="A6DEF2"/>
              </a:solidFill>
              <a:latin typeface="Calibri" pitchFamily="34" charset="0"/>
            </a:endParaRPr>
          </a:p>
          <a:p>
            <a:pPr marL="442913" fontAlgn="auto">
              <a:spcBef>
                <a:spcPts val="0"/>
              </a:spcBef>
              <a:spcAft>
                <a:spcPts val="0"/>
              </a:spcAft>
              <a:defRPr/>
            </a:pPr>
            <a:r>
              <a:rPr lang="fr-FR" sz="2800" dirty="0">
                <a:solidFill>
                  <a:srgbClr val="A6DEF2"/>
                </a:solidFill>
                <a:latin typeface="Calibri" pitchFamily="34" charset="0"/>
                <a:sym typeface="Wingdings" pitchFamily="2" charset="2"/>
              </a:rPr>
              <a:t> </a:t>
            </a:r>
            <a:r>
              <a:rPr lang="fr-FR" sz="2800" dirty="0">
                <a:solidFill>
                  <a:srgbClr val="A6DEF2"/>
                </a:solidFill>
                <a:latin typeface="Calibri" pitchFamily="34" charset="0"/>
              </a:rPr>
              <a:t>Le corps humain est bien plus complexe que quelques schémas anatomiques. Il est possible de compenser la pression en profondeur en mobilisant d’autres muscles qui auront un effet indirect sur l’ouverture de la trompe d’Eustache. </a:t>
            </a:r>
          </a:p>
        </p:txBody>
      </p:sp>
      <p:sp>
        <p:nvSpPr>
          <p:cNvPr id="5" name="ZoneTexte 4"/>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sp>
        <p:nvSpPr>
          <p:cNvPr id="2" name="ZoneTexte 1">
            <a:extLst>
              <a:ext uri="{FF2B5EF4-FFF2-40B4-BE49-F238E27FC236}">
                <a16:creationId xmlns:a16="http://schemas.microsoft.com/office/drawing/2014/main" id="{C28AB1D3-C819-AD87-B997-5E2EC7B51880}"/>
              </a:ext>
            </a:extLst>
          </p:cNvPr>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extLst>
      <p:ext uri="{BB962C8B-B14F-4D97-AF65-F5344CB8AC3E}">
        <p14:creationId xmlns:p14="http://schemas.microsoft.com/office/powerpoint/2010/main" val="104193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68312" y="188913"/>
            <a:ext cx="7929563" cy="707886"/>
          </a:xfrm>
          <a:prstGeom prst="rect">
            <a:avLst/>
          </a:prstGeom>
          <a:noFill/>
        </p:spPr>
        <p:txBody>
          <a:bodyPr>
            <a:spAutoFit/>
          </a:bodyPr>
          <a:lstStyle/>
          <a:p>
            <a:pPr fontAlgn="auto">
              <a:spcBef>
                <a:spcPts val="0"/>
              </a:spcBef>
              <a:spcAft>
                <a:spcPts val="0"/>
              </a:spcAft>
              <a:defRPr/>
            </a:pPr>
            <a:r>
              <a:rPr lang="fr-FR" sz="4000" dirty="0">
                <a:solidFill>
                  <a:srgbClr val="FFFF00"/>
                </a:solidFill>
                <a:effectLst>
                  <a:outerShdw blurRad="38100" dist="38100" dir="2700000" algn="tl">
                    <a:srgbClr val="000000">
                      <a:alpha val="43137"/>
                    </a:srgbClr>
                  </a:outerShdw>
                </a:effectLst>
                <a:latin typeface="+mn-lt"/>
                <a:cs typeface="+mn-cs"/>
              </a:rPr>
              <a:t>Différentes techniques</a:t>
            </a:r>
          </a:p>
        </p:txBody>
      </p:sp>
      <p:sp>
        <p:nvSpPr>
          <p:cNvPr id="7" name="ZoneTexte 11"/>
          <p:cNvSpPr txBox="1"/>
          <p:nvPr/>
        </p:nvSpPr>
        <p:spPr>
          <a:xfrm>
            <a:off x="468312" y="1150499"/>
            <a:ext cx="7704137" cy="1123384"/>
          </a:xfrm>
          <a:prstGeom prst="rect">
            <a:avLst/>
          </a:prstGeom>
          <a:solidFill>
            <a:srgbClr val="3366FF">
              <a:alpha val="60000"/>
            </a:srgbClr>
          </a:solidFill>
          <a:ln w="12700">
            <a:solidFill>
              <a:schemeClr val="tx2">
                <a:lumMod val="20000"/>
                <a:lumOff val="80000"/>
              </a:schemeClr>
            </a:solidFill>
          </a:ln>
        </p:spPr>
        <p:txBody>
          <a:bodyPr>
            <a:spAutoFit/>
          </a:bodyPr>
          <a:lstStyle/>
          <a:p>
            <a:pPr fontAlgn="auto">
              <a:spcBef>
                <a:spcPts val="0"/>
              </a:spcBef>
              <a:spcAft>
                <a:spcPts val="0"/>
              </a:spcAft>
              <a:defRPr/>
            </a:pPr>
            <a:r>
              <a:rPr lang="fr-FR" sz="2800" dirty="0">
                <a:solidFill>
                  <a:schemeClr val="bg1">
                    <a:lumMod val="95000"/>
                  </a:schemeClr>
                </a:solidFill>
                <a:latin typeface="Calibri" pitchFamily="34" charset="0"/>
              </a:rPr>
              <a:t>Méthodes </a:t>
            </a:r>
            <a:r>
              <a:rPr lang="fr-FR" sz="2800" dirty="0">
                <a:solidFill>
                  <a:schemeClr val="bg1">
                    <a:lumMod val="95000"/>
                  </a:schemeClr>
                </a:solidFill>
                <a:latin typeface="Calibri" pitchFamily="34" charset="0"/>
                <a:cs typeface="+mn-cs"/>
              </a:rPr>
              <a:t>Actives</a:t>
            </a:r>
          </a:p>
          <a:p>
            <a:pPr fontAlgn="auto">
              <a:spcBef>
                <a:spcPts val="0"/>
              </a:spcBef>
              <a:spcAft>
                <a:spcPts val="0"/>
              </a:spcAft>
              <a:defRPr/>
            </a:pPr>
            <a:endParaRPr lang="fr-FR" sz="1100" dirty="0">
              <a:solidFill>
                <a:srgbClr val="A6DEF2"/>
              </a:solidFill>
              <a:latin typeface="Calibri" pitchFamily="34" charset="0"/>
              <a:cs typeface="+mn-cs"/>
            </a:endParaRPr>
          </a:p>
          <a:p>
            <a:pPr marL="514350" indent="-514350" fontAlgn="auto">
              <a:spcBef>
                <a:spcPts val="0"/>
              </a:spcBef>
              <a:spcAft>
                <a:spcPts val="0"/>
              </a:spcAft>
              <a:buFont typeface="Arial" pitchFamily="34" charset="0"/>
              <a:buChar char="•"/>
              <a:defRPr/>
            </a:pPr>
            <a:r>
              <a:rPr lang="fr-FR" sz="2800" dirty="0">
                <a:solidFill>
                  <a:srgbClr val="A6DEF2"/>
                </a:solidFill>
                <a:latin typeface="Calibri" pitchFamily="34" charset="0"/>
              </a:rPr>
              <a:t>Manœuvre de Valsalva</a:t>
            </a:r>
          </a:p>
        </p:txBody>
      </p:sp>
      <p:sp>
        <p:nvSpPr>
          <p:cNvPr id="5" name="ZoneTexte 4"/>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sp>
        <p:nvSpPr>
          <p:cNvPr id="10" name="ZoneTexte 11"/>
          <p:cNvSpPr txBox="1"/>
          <p:nvPr/>
        </p:nvSpPr>
        <p:spPr>
          <a:xfrm>
            <a:off x="3851920" y="2875958"/>
            <a:ext cx="4107234" cy="3416320"/>
          </a:xfrm>
          <a:prstGeom prst="rect">
            <a:avLst/>
          </a:prstGeom>
          <a:solidFill>
            <a:srgbClr val="3366FF">
              <a:alpha val="60000"/>
            </a:srgbClr>
          </a:solidFill>
          <a:ln w="12700">
            <a:solidFill>
              <a:schemeClr val="tx2">
                <a:lumMod val="20000"/>
                <a:lumOff val="80000"/>
              </a:schemeClr>
            </a:solidFill>
          </a:ln>
        </p:spPr>
        <p:txBody>
          <a:bodyPr wrap="square">
            <a:spAutoFit/>
          </a:bodyPr>
          <a:lstStyle/>
          <a:p>
            <a:pPr marL="285750" indent="-285750" fontAlgn="auto">
              <a:spcBef>
                <a:spcPts val="0"/>
              </a:spcBef>
              <a:spcAft>
                <a:spcPts val="0"/>
              </a:spcAft>
              <a:buFontTx/>
              <a:buChar char="-"/>
              <a:defRPr/>
            </a:pPr>
            <a:r>
              <a:rPr lang="fr-FR" dirty="0">
                <a:solidFill>
                  <a:srgbClr val="A6DEF2"/>
                </a:solidFill>
                <a:latin typeface="Calibri" pitchFamily="34" charset="0"/>
              </a:rPr>
              <a:t>Obstruer le nez (mains, pince-nez…)</a:t>
            </a:r>
          </a:p>
          <a:p>
            <a:pPr marL="285750" indent="-285750" fontAlgn="auto">
              <a:spcBef>
                <a:spcPts val="0"/>
              </a:spcBef>
              <a:spcAft>
                <a:spcPts val="0"/>
              </a:spcAft>
              <a:buFontTx/>
              <a:buChar char="-"/>
              <a:defRPr/>
            </a:pPr>
            <a:endParaRPr lang="fr-FR" dirty="0">
              <a:solidFill>
                <a:srgbClr val="A6DEF2"/>
              </a:solidFill>
              <a:latin typeface="Calibri" pitchFamily="34" charset="0"/>
            </a:endParaRPr>
          </a:p>
          <a:p>
            <a:pPr marL="285750" indent="-285750" fontAlgn="auto">
              <a:spcBef>
                <a:spcPts val="0"/>
              </a:spcBef>
              <a:spcAft>
                <a:spcPts val="0"/>
              </a:spcAft>
              <a:buFontTx/>
              <a:buChar char="-"/>
              <a:defRPr/>
            </a:pPr>
            <a:r>
              <a:rPr lang="fr-FR" dirty="0">
                <a:solidFill>
                  <a:srgbClr val="A6DEF2"/>
                </a:solidFill>
                <a:latin typeface="Calibri" pitchFamily="34" charset="0"/>
              </a:rPr>
              <a:t>Utiliser (principalement) les muscles abdominaux pour expirer tout en maintenant le nez bouché. </a:t>
            </a:r>
          </a:p>
          <a:p>
            <a:pPr marL="285750" indent="-285750" fontAlgn="auto">
              <a:spcBef>
                <a:spcPts val="0"/>
              </a:spcBef>
              <a:spcAft>
                <a:spcPts val="0"/>
              </a:spcAft>
              <a:buFontTx/>
              <a:buChar char="-"/>
              <a:defRPr/>
            </a:pPr>
            <a:endParaRPr lang="fr-FR" dirty="0">
              <a:solidFill>
                <a:srgbClr val="A6DEF2"/>
              </a:solidFill>
              <a:latin typeface="Calibri" pitchFamily="34" charset="0"/>
            </a:endParaRPr>
          </a:p>
          <a:p>
            <a:pPr marL="285750" indent="-285750" fontAlgn="auto">
              <a:spcBef>
                <a:spcPts val="0"/>
              </a:spcBef>
              <a:spcAft>
                <a:spcPts val="0"/>
              </a:spcAft>
              <a:buFontTx/>
              <a:buChar char="-"/>
              <a:defRPr/>
            </a:pPr>
            <a:r>
              <a:rPr lang="fr-FR" dirty="0">
                <a:solidFill>
                  <a:srgbClr val="A6DEF2"/>
                </a:solidFill>
                <a:latin typeface="Calibri" pitchFamily="34" charset="0"/>
              </a:rPr>
              <a:t>L’air remonte des poumons étant poussé par les muscles expirateurs.</a:t>
            </a:r>
          </a:p>
          <a:p>
            <a:pPr marL="285750" indent="-285750" fontAlgn="auto">
              <a:spcBef>
                <a:spcPts val="0"/>
              </a:spcBef>
              <a:spcAft>
                <a:spcPts val="0"/>
              </a:spcAft>
              <a:buFontTx/>
              <a:buChar char="-"/>
              <a:defRPr/>
            </a:pPr>
            <a:endParaRPr lang="fr-FR" dirty="0">
              <a:solidFill>
                <a:srgbClr val="A6DEF2"/>
              </a:solidFill>
              <a:latin typeface="Calibri" pitchFamily="34" charset="0"/>
            </a:endParaRPr>
          </a:p>
          <a:p>
            <a:pPr marL="285750" indent="-285750" fontAlgn="auto">
              <a:spcBef>
                <a:spcPts val="0"/>
              </a:spcBef>
              <a:spcAft>
                <a:spcPts val="0"/>
              </a:spcAft>
              <a:buFontTx/>
              <a:buChar char="-"/>
              <a:defRPr/>
            </a:pPr>
            <a:r>
              <a:rPr lang="fr-FR" dirty="0">
                <a:solidFill>
                  <a:srgbClr val="A6DEF2"/>
                </a:solidFill>
                <a:latin typeface="Calibri" pitchFamily="34" charset="0"/>
              </a:rPr>
              <a:t>Sa seule sortie dans la cavité ORL est la trompe d’Eustache. </a:t>
            </a:r>
          </a:p>
          <a:p>
            <a:pPr fontAlgn="auto">
              <a:spcBef>
                <a:spcPts val="0"/>
              </a:spcBef>
              <a:spcAft>
                <a:spcPts val="0"/>
              </a:spcAft>
              <a:defRPr/>
            </a:pPr>
            <a:endParaRPr lang="fr-FR" dirty="0">
              <a:solidFill>
                <a:srgbClr val="A6DEF2"/>
              </a:solidFill>
              <a:latin typeface="Calibri" pitchFamily="34" charset="0"/>
            </a:endParaRPr>
          </a:p>
        </p:txBody>
      </p:sp>
      <p:pic>
        <p:nvPicPr>
          <p:cNvPr id="4100" name="Picture 4" descr="http://3.bp.blogspot.com/_HDLxkyre6HA/TMbLneytwAI/AAAAAAAAACc/qcmXwxHONAU/s320/valsalva_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2" y="306281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0EB760FC-3EAD-3BFC-59A0-06772E2F58AB}"/>
              </a:ext>
            </a:extLst>
          </p:cNvPr>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extLst>
      <p:ext uri="{BB962C8B-B14F-4D97-AF65-F5344CB8AC3E}">
        <p14:creationId xmlns:p14="http://schemas.microsoft.com/office/powerpoint/2010/main" val="227390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68312" y="188913"/>
            <a:ext cx="7929563" cy="707886"/>
          </a:xfrm>
          <a:prstGeom prst="rect">
            <a:avLst/>
          </a:prstGeom>
          <a:noFill/>
        </p:spPr>
        <p:txBody>
          <a:bodyPr>
            <a:spAutoFit/>
          </a:bodyPr>
          <a:lstStyle/>
          <a:p>
            <a:pPr fontAlgn="auto">
              <a:spcBef>
                <a:spcPts val="0"/>
              </a:spcBef>
              <a:spcAft>
                <a:spcPts val="0"/>
              </a:spcAft>
              <a:defRPr/>
            </a:pPr>
            <a:r>
              <a:rPr lang="fr-FR" sz="4000" dirty="0">
                <a:solidFill>
                  <a:srgbClr val="FFFF00"/>
                </a:solidFill>
                <a:effectLst>
                  <a:outerShdw blurRad="38100" dist="38100" dir="2700000" algn="tl">
                    <a:srgbClr val="000000">
                      <a:alpha val="43137"/>
                    </a:srgbClr>
                  </a:outerShdw>
                </a:effectLst>
                <a:latin typeface="+mn-lt"/>
                <a:cs typeface="+mn-cs"/>
              </a:rPr>
              <a:t>Différentes techniques</a:t>
            </a:r>
          </a:p>
        </p:txBody>
      </p:sp>
      <p:sp>
        <p:nvSpPr>
          <p:cNvPr id="7" name="ZoneTexte 11"/>
          <p:cNvSpPr txBox="1"/>
          <p:nvPr/>
        </p:nvSpPr>
        <p:spPr>
          <a:xfrm>
            <a:off x="468312" y="1150499"/>
            <a:ext cx="7704137" cy="1123384"/>
          </a:xfrm>
          <a:prstGeom prst="rect">
            <a:avLst/>
          </a:prstGeom>
          <a:solidFill>
            <a:srgbClr val="3366FF">
              <a:alpha val="60000"/>
            </a:srgbClr>
          </a:solidFill>
          <a:ln w="12700">
            <a:solidFill>
              <a:schemeClr val="tx2">
                <a:lumMod val="20000"/>
                <a:lumOff val="80000"/>
              </a:schemeClr>
            </a:solidFill>
          </a:ln>
        </p:spPr>
        <p:txBody>
          <a:bodyPr>
            <a:spAutoFit/>
          </a:bodyPr>
          <a:lstStyle/>
          <a:p>
            <a:pPr fontAlgn="auto">
              <a:spcBef>
                <a:spcPts val="0"/>
              </a:spcBef>
              <a:spcAft>
                <a:spcPts val="0"/>
              </a:spcAft>
              <a:defRPr/>
            </a:pPr>
            <a:r>
              <a:rPr lang="fr-FR" sz="2800" dirty="0">
                <a:solidFill>
                  <a:schemeClr val="bg1">
                    <a:lumMod val="95000"/>
                  </a:schemeClr>
                </a:solidFill>
                <a:latin typeface="Calibri" pitchFamily="34" charset="0"/>
              </a:rPr>
              <a:t>Méthodes </a:t>
            </a:r>
            <a:r>
              <a:rPr lang="fr-FR" sz="2800" dirty="0">
                <a:solidFill>
                  <a:schemeClr val="bg1">
                    <a:lumMod val="95000"/>
                  </a:schemeClr>
                </a:solidFill>
                <a:latin typeface="Calibri" pitchFamily="34" charset="0"/>
                <a:cs typeface="+mn-cs"/>
              </a:rPr>
              <a:t>Actives</a:t>
            </a:r>
          </a:p>
          <a:p>
            <a:pPr fontAlgn="auto">
              <a:spcBef>
                <a:spcPts val="0"/>
              </a:spcBef>
              <a:spcAft>
                <a:spcPts val="0"/>
              </a:spcAft>
              <a:defRPr/>
            </a:pPr>
            <a:endParaRPr lang="fr-FR" sz="1100" dirty="0">
              <a:solidFill>
                <a:srgbClr val="A6DEF2"/>
              </a:solidFill>
              <a:latin typeface="Calibri" pitchFamily="34" charset="0"/>
              <a:cs typeface="+mn-cs"/>
            </a:endParaRPr>
          </a:p>
          <a:p>
            <a:pPr marL="514350" indent="-514350" fontAlgn="auto">
              <a:spcBef>
                <a:spcPts val="0"/>
              </a:spcBef>
              <a:spcAft>
                <a:spcPts val="0"/>
              </a:spcAft>
              <a:buFont typeface="Arial" pitchFamily="34" charset="0"/>
              <a:buChar char="•"/>
              <a:defRPr/>
            </a:pPr>
            <a:r>
              <a:rPr lang="fr-FR" sz="2800" dirty="0">
                <a:solidFill>
                  <a:srgbClr val="A6DEF2"/>
                </a:solidFill>
                <a:latin typeface="Calibri" pitchFamily="34" charset="0"/>
              </a:rPr>
              <a:t>Manœuvre de </a:t>
            </a:r>
            <a:r>
              <a:rPr lang="fr-FR" sz="2800" dirty="0" err="1">
                <a:solidFill>
                  <a:srgbClr val="A6DEF2"/>
                </a:solidFill>
                <a:latin typeface="Calibri" pitchFamily="34" charset="0"/>
              </a:rPr>
              <a:t>Frentzel</a:t>
            </a:r>
            <a:endParaRPr lang="fr-FR" sz="2800" dirty="0">
              <a:solidFill>
                <a:srgbClr val="A6DEF2"/>
              </a:solidFill>
              <a:latin typeface="Calibri" pitchFamily="34" charset="0"/>
            </a:endParaRPr>
          </a:p>
        </p:txBody>
      </p:sp>
      <p:sp>
        <p:nvSpPr>
          <p:cNvPr id="5" name="ZoneTexte 4"/>
          <p:cNvSpPr txBox="1">
            <a:spLocks noChangeArrowheads="1"/>
          </p:cNvSpPr>
          <p:nvPr/>
        </p:nvSpPr>
        <p:spPr bwMode="auto">
          <a:xfrm>
            <a:off x="6918325" y="5996412"/>
            <a:ext cx="2225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sz="1600" dirty="0">
              <a:solidFill>
                <a:schemeClr val="tx2">
                  <a:lumMod val="20000"/>
                  <a:lumOff val="80000"/>
                </a:schemeClr>
              </a:solidFill>
              <a:latin typeface="Arial Rounded MT Bold" pitchFamily="34" charset="0"/>
            </a:endParaRPr>
          </a:p>
          <a:p>
            <a:pPr algn="r" eaLnBrk="1" hangingPunct="1"/>
            <a:r>
              <a:rPr lang="fr-FR" sz="1600" dirty="0" err="1">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Codep</a:t>
            </a:r>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 38</a:t>
            </a:r>
          </a:p>
          <a:p>
            <a:pPr algn="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www.apnealp.fr</a:t>
            </a:r>
          </a:p>
        </p:txBody>
      </p:sp>
      <p:pic>
        <p:nvPicPr>
          <p:cNvPr id="13314" name="Picture 2" descr="http://4.bp.blogspot.com/_HDLxkyre6HA/TMbIjPkXNuI/AAAAAAAAACY/GIpmc-dBl14/s1600/frenzel_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2" y="3019772"/>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11"/>
          <p:cNvSpPr txBox="1"/>
          <p:nvPr/>
        </p:nvSpPr>
        <p:spPr>
          <a:xfrm>
            <a:off x="3921632" y="2527583"/>
            <a:ext cx="4107234" cy="3970318"/>
          </a:xfrm>
          <a:prstGeom prst="rect">
            <a:avLst/>
          </a:prstGeom>
          <a:solidFill>
            <a:srgbClr val="3366FF">
              <a:alpha val="60000"/>
            </a:srgbClr>
          </a:solidFill>
          <a:ln w="12700">
            <a:solidFill>
              <a:schemeClr val="tx2">
                <a:lumMod val="20000"/>
                <a:lumOff val="80000"/>
              </a:schemeClr>
            </a:solidFill>
          </a:ln>
        </p:spPr>
        <p:txBody>
          <a:bodyPr wrap="square">
            <a:spAutoFit/>
          </a:bodyPr>
          <a:lstStyle/>
          <a:p>
            <a:pPr marL="285750" indent="-285750" fontAlgn="auto">
              <a:spcBef>
                <a:spcPts val="0"/>
              </a:spcBef>
              <a:spcAft>
                <a:spcPts val="0"/>
              </a:spcAft>
              <a:buFontTx/>
              <a:buChar char="-"/>
              <a:defRPr/>
            </a:pPr>
            <a:r>
              <a:rPr lang="fr-FR" dirty="0">
                <a:solidFill>
                  <a:srgbClr val="A6DEF2"/>
                </a:solidFill>
                <a:latin typeface="Calibri" pitchFamily="34" charset="0"/>
              </a:rPr>
              <a:t>Obstruer le nez (mains, pince-nez…)</a:t>
            </a:r>
          </a:p>
          <a:p>
            <a:pPr marL="285750" indent="-285750" fontAlgn="auto">
              <a:spcBef>
                <a:spcPts val="0"/>
              </a:spcBef>
              <a:spcAft>
                <a:spcPts val="0"/>
              </a:spcAft>
              <a:buFontTx/>
              <a:buChar char="-"/>
              <a:defRPr/>
            </a:pPr>
            <a:endParaRPr lang="fr-FR" dirty="0">
              <a:solidFill>
                <a:srgbClr val="A6DEF2"/>
              </a:solidFill>
              <a:latin typeface="Calibri" pitchFamily="34" charset="0"/>
            </a:endParaRPr>
          </a:p>
          <a:p>
            <a:pPr marL="285750" indent="-285750" fontAlgn="auto">
              <a:spcBef>
                <a:spcPts val="0"/>
              </a:spcBef>
              <a:spcAft>
                <a:spcPts val="0"/>
              </a:spcAft>
              <a:buFontTx/>
              <a:buChar char="-"/>
              <a:defRPr/>
            </a:pPr>
            <a:r>
              <a:rPr lang="fr-FR" dirty="0">
                <a:solidFill>
                  <a:srgbClr val="A6DEF2"/>
                </a:solidFill>
                <a:latin typeface="Calibri" pitchFamily="34" charset="0"/>
              </a:rPr>
              <a:t>Veiller à maintenir le diaphragme et les muscles abdominaux relâchés. </a:t>
            </a:r>
          </a:p>
          <a:p>
            <a:pPr marL="285750" indent="-285750" fontAlgn="auto">
              <a:spcBef>
                <a:spcPts val="0"/>
              </a:spcBef>
              <a:spcAft>
                <a:spcPts val="0"/>
              </a:spcAft>
              <a:buFontTx/>
              <a:buChar char="-"/>
              <a:defRPr/>
            </a:pPr>
            <a:endParaRPr lang="fr-FR" dirty="0">
              <a:solidFill>
                <a:srgbClr val="A6DEF2"/>
              </a:solidFill>
              <a:latin typeface="Calibri" pitchFamily="34" charset="0"/>
            </a:endParaRPr>
          </a:p>
          <a:p>
            <a:pPr marL="285750" indent="-285750" fontAlgn="auto">
              <a:spcBef>
                <a:spcPts val="0"/>
              </a:spcBef>
              <a:spcAft>
                <a:spcPts val="0"/>
              </a:spcAft>
              <a:buFontTx/>
              <a:buChar char="-"/>
              <a:defRPr/>
            </a:pPr>
            <a:r>
              <a:rPr lang="fr-FR" dirty="0">
                <a:solidFill>
                  <a:srgbClr val="A6DEF2"/>
                </a:solidFill>
                <a:latin typeface="Calibri" pitchFamily="34" charset="0"/>
              </a:rPr>
              <a:t>Utiliser l’épiglotte et la langue pour faire pression sur la partie supérieure de la cavité ORL. </a:t>
            </a:r>
          </a:p>
          <a:p>
            <a:pPr marL="285750" indent="-285750" fontAlgn="auto">
              <a:spcBef>
                <a:spcPts val="0"/>
              </a:spcBef>
              <a:spcAft>
                <a:spcPts val="0"/>
              </a:spcAft>
              <a:buFontTx/>
              <a:buChar char="-"/>
              <a:defRPr/>
            </a:pPr>
            <a:endParaRPr lang="fr-FR" dirty="0">
              <a:solidFill>
                <a:srgbClr val="A6DEF2"/>
              </a:solidFill>
              <a:latin typeface="Calibri" pitchFamily="34" charset="0"/>
            </a:endParaRPr>
          </a:p>
          <a:p>
            <a:pPr marL="285750" indent="-285750" fontAlgn="auto">
              <a:spcBef>
                <a:spcPts val="0"/>
              </a:spcBef>
              <a:spcAft>
                <a:spcPts val="0"/>
              </a:spcAft>
              <a:buFontTx/>
              <a:buChar char="-"/>
              <a:defRPr/>
            </a:pPr>
            <a:r>
              <a:rPr lang="fr-FR" dirty="0">
                <a:solidFill>
                  <a:srgbClr val="A6DEF2"/>
                </a:solidFill>
                <a:latin typeface="Calibri" pitchFamily="34" charset="0"/>
              </a:rPr>
              <a:t>Le voile du palais doit rester ouvert. (position « neutre »)</a:t>
            </a:r>
          </a:p>
          <a:p>
            <a:pPr marL="285750" indent="-285750" fontAlgn="auto">
              <a:spcBef>
                <a:spcPts val="0"/>
              </a:spcBef>
              <a:spcAft>
                <a:spcPts val="0"/>
              </a:spcAft>
              <a:buFontTx/>
              <a:buChar char="-"/>
              <a:defRPr/>
            </a:pPr>
            <a:endParaRPr lang="fr-FR" dirty="0">
              <a:solidFill>
                <a:srgbClr val="A6DEF2"/>
              </a:solidFill>
              <a:latin typeface="Calibri" pitchFamily="34" charset="0"/>
            </a:endParaRPr>
          </a:p>
          <a:p>
            <a:pPr marL="285750" indent="-285750" fontAlgn="auto">
              <a:spcBef>
                <a:spcPts val="0"/>
              </a:spcBef>
              <a:spcAft>
                <a:spcPts val="0"/>
              </a:spcAft>
              <a:buFontTx/>
              <a:buChar char="-"/>
              <a:defRPr/>
            </a:pPr>
            <a:r>
              <a:rPr lang="fr-FR" dirty="0">
                <a:solidFill>
                  <a:srgbClr val="A6DEF2"/>
                </a:solidFill>
                <a:latin typeface="Calibri" pitchFamily="34" charset="0"/>
              </a:rPr>
              <a:t>La seule sortie possible pour l’air est la trompe d’Eustache. </a:t>
            </a:r>
          </a:p>
        </p:txBody>
      </p:sp>
      <p:sp>
        <p:nvSpPr>
          <p:cNvPr id="2" name="ZoneTexte 1">
            <a:extLst>
              <a:ext uri="{FF2B5EF4-FFF2-40B4-BE49-F238E27FC236}">
                <a16:creationId xmlns:a16="http://schemas.microsoft.com/office/drawing/2014/main" id="{A760BE93-112B-42B1-B5BC-0A07B7D75D25}"/>
              </a:ext>
            </a:extLst>
          </p:cNvPr>
          <p:cNvSpPr txBox="1">
            <a:spLocks noChangeArrowheads="1"/>
          </p:cNvSpPr>
          <p:nvPr/>
        </p:nvSpPr>
        <p:spPr bwMode="auto">
          <a:xfrm>
            <a:off x="34425" y="6119522"/>
            <a:ext cx="26653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FR" sz="1600" dirty="0">
              <a:solidFill>
                <a:schemeClr val="tx2">
                  <a:lumMod val="20000"/>
                  <a:lumOff val="80000"/>
                </a:schemeClr>
              </a:solidFill>
              <a:latin typeface="Arial Rounded MT Bold" pitchFamily="34" charset="0"/>
            </a:endParaRPr>
          </a:p>
          <a:p>
            <a:pPr eaLnBrk="1" hangingPunct="1"/>
            <a:r>
              <a:rPr lang="fr-FR" sz="1600" dirty="0">
                <a:solidFill>
                  <a:schemeClr val="tx2">
                    <a:lumMod val="20000"/>
                    <a:lumOff val="80000"/>
                  </a:schemeClr>
                </a:solidFill>
                <a:effectLst>
                  <a:outerShdw blurRad="38100" dist="38100" dir="2700000" algn="tl">
                    <a:srgbClr val="000000">
                      <a:alpha val="43137"/>
                    </a:srgbClr>
                  </a:outerShdw>
                </a:effectLst>
                <a:latin typeface="Arial Rounded MT Bold" pitchFamily="34" charset="0"/>
              </a:rPr>
              <a:t>Formation ACEL – 2024</a:t>
            </a:r>
          </a:p>
        </p:txBody>
      </p:sp>
    </p:spTree>
    <p:extLst>
      <p:ext uri="{BB962C8B-B14F-4D97-AF65-F5344CB8AC3E}">
        <p14:creationId xmlns:p14="http://schemas.microsoft.com/office/powerpoint/2010/main" val="150153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1314</TotalTime>
  <Words>787</Words>
  <Application>Microsoft Office PowerPoint</Application>
  <PresentationFormat>Affichage à l'écran (4:3)</PresentationFormat>
  <Paragraphs>160</Paragraphs>
  <Slides>11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Arial Rounded MT Bold</vt:lpstr>
      <vt:lpstr>Calibri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Phil</dc:creator>
  <cp:lastModifiedBy>Philippe Péan</cp:lastModifiedBy>
  <cp:revision>54</cp:revision>
  <dcterms:created xsi:type="dcterms:W3CDTF">2009-09-29T17:12:49Z</dcterms:created>
  <dcterms:modified xsi:type="dcterms:W3CDTF">2024-04-24T08:04:18Z</dcterms:modified>
</cp:coreProperties>
</file>